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91" r:id="rId1"/>
    <p:sldMasterId id="2147483805" r:id="rId2"/>
  </p:sldMasterIdLst>
  <p:notesMasterIdLst>
    <p:notesMasterId r:id="rId35"/>
  </p:notesMasterIdLst>
  <p:handoutMasterIdLst>
    <p:handoutMasterId r:id="rId36"/>
  </p:handoutMasterIdLst>
  <p:sldIdLst>
    <p:sldId id="256" r:id="rId3"/>
    <p:sldId id="270" r:id="rId4"/>
    <p:sldId id="2134805784" r:id="rId5"/>
    <p:sldId id="470" r:id="rId6"/>
    <p:sldId id="471" r:id="rId7"/>
    <p:sldId id="2134805783" r:id="rId8"/>
    <p:sldId id="478" r:id="rId9"/>
    <p:sldId id="479" r:id="rId10"/>
    <p:sldId id="468" r:id="rId11"/>
    <p:sldId id="482" r:id="rId12"/>
    <p:sldId id="476" r:id="rId13"/>
    <p:sldId id="480" r:id="rId14"/>
    <p:sldId id="481" r:id="rId15"/>
    <p:sldId id="477" r:id="rId16"/>
    <p:sldId id="494" r:id="rId17"/>
    <p:sldId id="446" r:id="rId18"/>
    <p:sldId id="495" r:id="rId19"/>
    <p:sldId id="447" r:id="rId20"/>
    <p:sldId id="496" r:id="rId21"/>
    <p:sldId id="437" r:id="rId22"/>
    <p:sldId id="459" r:id="rId23"/>
    <p:sldId id="485" r:id="rId24"/>
    <p:sldId id="443" r:id="rId25"/>
    <p:sldId id="486" r:id="rId26"/>
    <p:sldId id="483" r:id="rId27"/>
    <p:sldId id="488" r:id="rId28"/>
    <p:sldId id="490" r:id="rId29"/>
    <p:sldId id="491" r:id="rId30"/>
    <p:sldId id="487" r:id="rId31"/>
    <p:sldId id="492" r:id="rId32"/>
    <p:sldId id="493" r:id="rId33"/>
    <p:sldId id="2134805785" r:id="rId34"/>
  </p:sldIdLst>
  <p:sldSz cx="12192000" cy="6858000"/>
  <p:notesSz cx="6797675" cy="9926638"/>
  <p:embeddedFontLst>
    <p:embeddedFont>
      <p:font typeface="Figtree"/>
      <p:regular r:id="rId37"/>
      <p:bold r:id="rId38"/>
      <p:italic r:id="rId39"/>
      <p:boldItalic r:id="rId40"/>
    </p:embeddedFont>
    <p:embeddedFont>
      <p:font typeface="IBM Plex Sans" panose="020B0503050203000203" pitchFamily="34" charset="0"/>
      <p:regular r:id="rId41"/>
      <p:bold r:id="rId42"/>
      <p:italic r:id="rId43"/>
      <p:boldItalic r:id="rId44"/>
    </p:embeddedFont>
    <p:embeddedFont>
      <p:font typeface="IBM Plex Sans Medium" panose="020B0603050203000203" pitchFamily="34" charset="0"/>
      <p:regular r:id="rId45"/>
      <p:italic r:id="rId46"/>
    </p:embeddedFont>
    <p:embeddedFont>
      <p:font typeface="IBM Plex Sans SemiBold" panose="020B0703050203000203" pitchFamily="34" charset="0"/>
      <p:bold r:id="rId47"/>
      <p:boldItalic r:id="rId48"/>
    </p:embeddedFont>
    <p:embeddedFont>
      <p:font typeface="IBM Plex Sans Text" panose="020B0503050203000203"/>
      <p:regular r:id="rId49"/>
      <p: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Roboto Bold"/>
      <p:bold r:id="rId55"/>
      <p:italic r:id="rId56"/>
      <p:boldItalic r:id="rId57"/>
    </p:embeddedFont>
    <p:embeddedFont>
      <p:font typeface="Roboto Regular"/>
      <p:regular r:id="rId58"/>
      <p:bold r:id="rId59"/>
      <p:italic r:id="rId60"/>
      <p:boldItalic r:id="rId61"/>
    </p:embeddedFont>
    <p:embeddedFont>
      <p:font typeface="Segoe UI" panose="020B0502040204020203" pitchFamily="34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Intro" id="{D71A75A3-E1F9-BB43-BA52-0CD7E5C3B444}">
          <p14:sldIdLst>
            <p14:sldId id="256"/>
            <p14:sldId id="270"/>
            <p14:sldId id="2134805784"/>
          </p14:sldIdLst>
        </p14:section>
        <p14:section name="Agenda" id="{2763D8F1-9700-4581-A48C-B6492A868AD7}">
          <p14:sldIdLst>
            <p14:sldId id="470"/>
            <p14:sldId id="471"/>
          </p14:sldIdLst>
        </p14:section>
        <p14:section name="Optimized Locking" id="{5B905B8B-958A-45AE-A512-E3C24AF6EC6F}">
          <p14:sldIdLst>
            <p14:sldId id="2134805783"/>
          </p14:sldIdLst>
        </p14:section>
        <p14:section name="Availability Group Parallel Redo Thread Pool" id="{B60DFBD8-6C8D-42B5-956E-28EB328CEE96}">
          <p14:sldIdLst>
            <p14:sldId id="478"/>
            <p14:sldId id="479"/>
            <p14:sldId id="468"/>
          </p14:sldIdLst>
        </p14:section>
        <p14:section name="System page latch (GAM and SGAM) concurrency enhancements" id="{F1FC1CFA-3228-4DFD-9B09-173DB363302B}">
          <p14:sldIdLst>
            <p14:sldId id="482"/>
          </p14:sldIdLst>
        </p14:section>
        <p14:section name="Buffer pool parallel scans" id="{11564C1D-1EFD-4543-A006-B7CA0D5E4B31}">
          <p14:sldIdLst>
            <p14:sldId id="476"/>
          </p14:sldIdLst>
        </p14:section>
        <p14:section name="Accelerated Database Recovery" id="{DCFBB0BD-9E0C-4FDD-8700-723A2E2AB118}">
          <p14:sldIdLst>
            <p14:sldId id="480"/>
            <p14:sldId id="481"/>
          </p14:sldIdLst>
        </p14:section>
        <p14:section name="Stack dumps" id="{1E1317D5-32FB-4A9B-A154-2303852C2FDB}">
          <p14:sldIdLst>
            <p14:sldId id="477"/>
          </p14:sldIdLst>
        </p14:section>
        <p14:section name="Parameter Sensitive Plan optimization" id="{1912FAC8-E216-4611-B9C0-7ADCCABF773D}">
          <p14:sldIdLst>
            <p14:sldId id="494"/>
            <p14:sldId id="446"/>
            <p14:sldId id="495"/>
            <p14:sldId id="447"/>
          </p14:sldIdLst>
        </p14:section>
        <p14:section name="Query Store Hints" id="{3B96C316-68CA-482B-878F-2768434F00E1}">
          <p14:sldIdLst>
            <p14:sldId id="496"/>
            <p14:sldId id="437"/>
            <p14:sldId id="459"/>
          </p14:sldIdLst>
        </p14:section>
        <p14:section name="Memory Grant Feedback" id="{E8B6C665-2ABF-4C0E-B366-3AA7D9ABB16F}">
          <p14:sldIdLst>
            <p14:sldId id="485"/>
            <p14:sldId id="443"/>
            <p14:sldId id="486"/>
            <p14:sldId id="483"/>
            <p14:sldId id="488"/>
          </p14:sldIdLst>
        </p14:section>
        <p14:section name="Cardinality estimation feedback" id="{2DED1089-FDBA-4694-9AF2-7BE9035918B0}">
          <p14:sldIdLst>
            <p14:sldId id="490"/>
            <p14:sldId id="491"/>
            <p14:sldId id="487"/>
          </p14:sldIdLst>
        </p14:section>
        <p14:section name="Automtic Plan Correction" id="{96C4D522-B26B-41EC-A6C4-0BF8DDB1907A}">
          <p14:sldIdLst>
            <p14:sldId id="492"/>
            <p14:sldId id="493"/>
          </p14:sldIdLst>
        </p14:section>
        <p14:section name="Outro" id="{4CF738BE-9173-4A72-8E3F-A9D46EE3658F}">
          <p14:sldIdLst>
            <p14:sldId id="21348057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a Hallengren" initials="OH" lastIdx="1" clrIdx="0">
    <p:extLst>
      <p:ext uri="{19B8F6BF-5375-455C-9EA6-DF929625EA0E}">
        <p15:presenceInfo xmlns:p15="http://schemas.microsoft.com/office/powerpoint/2012/main" userId="fa067cfe517c19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6ED7"/>
    <a:srgbClr val="E6E6E6"/>
    <a:srgbClr val="F2F2F2"/>
    <a:srgbClr val="222222"/>
    <a:srgbClr val="373737"/>
    <a:srgbClr val="000000"/>
    <a:srgbClr val="CC0000"/>
    <a:srgbClr val="8AB6EC"/>
    <a:srgbClr val="B1CEF2"/>
    <a:srgbClr val="D8E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929F9F4-4A8F-4326-A1B4-22849713DDAB}" styleName="Dark Style 1 –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73" autoAdjust="0"/>
    <p:restoredTop sz="90486" autoAdjust="0"/>
  </p:normalViewPr>
  <p:slideViewPr>
    <p:cSldViewPr snapToGrid="0">
      <p:cViewPr varScale="1">
        <p:scale>
          <a:sx n="67" d="100"/>
          <a:sy n="67" d="100"/>
        </p:scale>
        <p:origin x="172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81" d="100"/>
          <a:sy n="181" d="100"/>
        </p:scale>
        <p:origin x="7614" y="18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63" Type="http://schemas.openxmlformats.org/officeDocument/2006/relationships/font" Target="fonts/font27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font" Target="fonts/font2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font" Target="fonts/font2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3.fntdata"/><Relationship Id="rId34" Type="http://schemas.openxmlformats.org/officeDocument/2006/relationships/slide" Target="slides/slide32.xml"/><Relationship Id="rId50" Type="http://schemas.openxmlformats.org/officeDocument/2006/relationships/font" Target="fonts/font14.fntdata"/><Relationship Id="rId55" Type="http://schemas.openxmlformats.org/officeDocument/2006/relationships/font" Target="fonts/font19.fntdata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8EB52-2B16-4D4A-8A47-B858A822CB1B}" type="slidenum">
              <a:rPr lang="en-US" b="0" smtClean="0">
                <a:latin typeface="Roboto Bold"/>
                <a:cs typeface="Roboto Bold"/>
              </a:rPr>
              <a:t>‹#›</a:t>
            </a:fld>
            <a:endParaRPr lang="en-US" b="0" dirty="0">
              <a:latin typeface="Roboto Bold"/>
              <a:cs typeface="Roboto Bold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02E09B-4D77-6C49-A873-7EB765D8D3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8579" y="89551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Roboto Regular"/>
                <a:cs typeface="Roboto Regular"/>
              </a:defRPr>
            </a:lvl1pPr>
          </a:lstStyle>
          <a:p>
            <a:pPr>
              <a:defRPr/>
            </a:pPr>
            <a:fld id="{F27B4D97-523D-4DEF-962B-78D09A9489A3}" type="datetimeFigureOut">
              <a:rPr lang="en-US" smtClean="0"/>
              <a:pPr>
                <a:defRPr/>
              </a:pPr>
              <a:t>11/14/2024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9DBC87B-364D-BB46-9EF0-ECD5E97F7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320" y="9200394"/>
            <a:ext cx="1691640" cy="4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870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35F01-A3C0-11C8-E38A-08C09862F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23B4D-9826-5F62-3F7F-A99838269D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DA7C8-29D8-33AD-300A-49A07A927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06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547522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1B81E1-D1CF-456A-834B-29B6EF5288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97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1B81E1-D1CF-456A-834B-29B6EF5288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5577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4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94701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47D83-F3B9-5A67-979F-665FBDECB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5BE513-8D7C-9517-3688-F706E0997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B0D865-0460-0BA3-543C-48E33EB83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936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047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772816"/>
            <a:ext cx="10972800" cy="4353348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E7FED33-5C45-E887-9F17-17E38D24DF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59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7486-45A9-B79B-F1B7-853953B6B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9D6A9-55A2-5AEF-5E80-8A8BC740B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C332-43B1-784F-86CE-FABB95A3F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BC61-6493-6943-BFC0-FEDAB404CC17}" type="datetimeFigureOut">
              <a:rPr lang="en-NO" smtClean="0"/>
              <a:t>11/14/2024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5C634-8243-5D4E-0C27-008C83CB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74C78-BB59-C152-C15F-C91CD15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58FF-A7DF-BF42-A1A6-DB8EC7A9882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63041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solidFill>
          <a:srgbClr val="0D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logo&#10;&#10;Description automatically generated">
            <a:extLst>
              <a:ext uri="{FF2B5EF4-FFF2-40B4-BE49-F238E27FC236}">
                <a16:creationId xmlns:a16="http://schemas.microsoft.com/office/drawing/2014/main" id="{265B0608-A405-A393-838C-A03B8311B6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021288"/>
            <a:ext cx="1300479" cy="609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403" y="2660915"/>
            <a:ext cx="10753195" cy="960107"/>
          </a:xfrm>
        </p:spPr>
        <p:txBody>
          <a:bodyPr>
            <a:normAutofit/>
          </a:bodyPr>
          <a:lstStyle>
            <a:lvl1pPr algn="ctr">
              <a:defRPr sz="3733">
                <a:solidFill>
                  <a:srgbClr val="F121E9"/>
                </a:solidFill>
                <a:latin typeface="+mj-lt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5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purple and black lines&#10;&#10;Description automatically generated">
            <a:extLst>
              <a:ext uri="{FF2B5EF4-FFF2-40B4-BE49-F238E27FC236}">
                <a16:creationId xmlns:a16="http://schemas.microsoft.com/office/drawing/2014/main" id="{044A07C2-0A16-FD94-1ACE-6D002AB3C7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6021288"/>
            <a:ext cx="130047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83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 no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668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3723799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95257CC-89CF-8B42-B35F-1821834E5E2E}"/>
              </a:ext>
            </a:extLst>
          </p:cNvPr>
          <p:cNvSpPr/>
          <p:nvPr userDrawn="1"/>
        </p:nvSpPr>
        <p:spPr>
          <a:xfrm>
            <a:off x="0" y="18572"/>
            <a:ext cx="12192000" cy="68394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7A40D8D-6172-2A4B-8BAF-FBC8AD247A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Session Title goes here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D3C604D-DE78-654D-AE05-9880A68AB70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DD311C-2B1E-7E4F-984B-5CE909C5D7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42615F9-6222-F34E-8DAC-4784780DE9B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</p:spTree>
    <p:extLst>
      <p:ext uri="{BB962C8B-B14F-4D97-AF65-F5344CB8AC3E}">
        <p14:creationId xmlns:p14="http://schemas.microsoft.com/office/powerpoint/2010/main" val="2918200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FirstName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tx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 baseline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 baseline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 baseline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085857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Clr>
                <a:schemeClr val="bg1"/>
              </a:buClr>
              <a:buFont typeface="Arial" panose="020B0604020202020204" pitchFamily="34" charset="0"/>
              <a:buChar char="•"/>
              <a:defRPr sz="2400" b="0" i="0" baseline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 baseline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dirty="0" err="1"/>
              <a:t>SecondName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1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 baseline="0" dirty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 baseline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 baseline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 baseline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 dirty="0"/>
              <a:t>Contact/social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19787C4E-E72C-4349-9E85-A44A9A570A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370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772816"/>
            <a:ext cx="10972800" cy="4353348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D75EF4-10BD-EAFF-8ADE-F4E20F1C4F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32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40701"/>
            <a:ext cx="109728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959903"/>
            <a:ext cx="10972800" cy="376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673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800" r:id="rId3"/>
    <p:sldLayoutId id="2147483801" r:id="rId4"/>
    <p:sldLayoutId id="2147483812" r:id="rId5"/>
  </p:sldLayoutIdLst>
  <p:hf sldNum="0" hdr="0" ftr="0" dt="0"/>
  <p:txStyles>
    <p:titleStyle>
      <a:lvl1pPr algn="l" defTabSz="609585" rtl="0" eaLnBrk="1" latinLnBrk="0" hangingPunct="1">
        <a:spcBef>
          <a:spcPct val="0"/>
        </a:spcBef>
        <a:buNone/>
        <a:defRPr sz="3800" kern="1200" baseline="0">
          <a:solidFill>
            <a:srgbClr val="630991"/>
          </a:solidFill>
          <a:latin typeface="+mj-lt"/>
          <a:ea typeface="+mj-ea"/>
          <a:cs typeface="Museo Sans 100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667" b="0" i="0" strike="noStrike" kern="1200" baseline="0">
          <a:solidFill>
            <a:srgbClr val="630991"/>
          </a:solidFill>
          <a:latin typeface="+mj-lt"/>
          <a:ea typeface="+mn-ea"/>
          <a:cs typeface="Museo Sans 300"/>
        </a:defRPr>
      </a:lvl1pPr>
      <a:lvl2pPr marL="990575" indent="-380990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400" b="0" i="0" kern="1200" baseline="0">
          <a:solidFill>
            <a:srgbClr val="630991"/>
          </a:solidFill>
          <a:latin typeface="+mj-lt"/>
          <a:ea typeface="+mn-ea"/>
          <a:cs typeface="Museo Sans 300"/>
        </a:defRPr>
      </a:lvl2pPr>
      <a:lvl3pPr marL="1676358" indent="-457189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400" b="0" i="0" kern="1200" baseline="0">
          <a:solidFill>
            <a:srgbClr val="630991"/>
          </a:solidFill>
          <a:latin typeface="+mj-lt"/>
          <a:ea typeface="+mn-ea"/>
          <a:cs typeface="Museo Sans 300"/>
        </a:defRPr>
      </a:lvl3pPr>
      <a:lvl4pPr marL="2133547" indent="-304792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1867" b="0" i="0" kern="1200" baseline="0">
          <a:solidFill>
            <a:srgbClr val="630991"/>
          </a:solidFill>
          <a:latin typeface="+mj-lt"/>
          <a:ea typeface="+mn-ea"/>
          <a:cs typeface="Museo Sans 300"/>
        </a:defRPr>
      </a:lvl4pPr>
      <a:lvl5pPr marL="2743131" indent="-304792" algn="l" defTabSz="609585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1867" b="0" i="0" kern="1200" baseline="0">
          <a:solidFill>
            <a:srgbClr val="630991"/>
          </a:solidFill>
          <a:latin typeface="+mj-lt"/>
          <a:ea typeface="+mn-ea"/>
          <a:cs typeface="Museo Sans 30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0109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912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rgbClr val="C00000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accelerated-database-recovery-concepts?view=sql-server-ver16#adr-improvements-in-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sql/relational-databases/system-dynamic-management-views/sys-dm-tran-persistent-version-store-stats?view=sql-server-ver16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ql/relational-databases/system-stored-procedures/sys-sp-query-store-set-hints-transact-sql?view=sql-server-ver16#supported-query-hin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ola.hallengren.com/" TargetMode="External"/><Relationship Id="rId5" Type="http://schemas.openxmlformats.org/officeDocument/2006/relationships/hyperlink" Target="mailto:ola@hallengren.com" TargetMode="External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ola.hallengren.com/" TargetMode="External"/><Relationship Id="rId4" Type="http://schemas.openxmlformats.org/officeDocument/2006/relationships/hyperlink" Target="mailto:ola@hallengren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0838" y="109538"/>
            <a:ext cx="11841162" cy="1420812"/>
          </a:xfrm>
        </p:spPr>
        <p:txBody>
          <a:bodyPr>
            <a:normAutofit/>
          </a:bodyPr>
          <a:lstStyle/>
          <a:p>
            <a:r>
              <a:rPr lang="en-US" dirty="0"/>
              <a:t>System page latch (GAM and SGAM) concurrency enhancements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843119"/>
              </p:ext>
            </p:extLst>
          </p:nvPr>
        </p:nvGraphicFramePr>
        <p:xfrm>
          <a:off x="183265" y="1447882"/>
          <a:ext cx="11841095" cy="49377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623522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217573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SQL Server team has over the last releases invested in improving performance and scalability of </a:t>
                      </a:r>
                      <a:r>
                        <a:rPr lang="en-US" sz="2400" dirty="0" err="1"/>
                        <a:t>tempdb</a:t>
                      </a:r>
                      <a:r>
                        <a:rPr lang="en-US" sz="2400" dirty="0"/>
                        <a:t>. For example in SQL Server 2019, concurrent updates to </a:t>
                      </a:r>
                      <a:r>
                        <a:rPr lang="fr-FR" sz="2400" dirty="0"/>
                        <a:t>Page Free </a:t>
                      </a:r>
                      <a:r>
                        <a:rPr lang="fr-FR" sz="2400" dirty="0" err="1"/>
                        <a:t>Space</a:t>
                      </a:r>
                      <a:r>
                        <a:rPr lang="fr-FR" sz="2400" dirty="0"/>
                        <a:t> (PFS) pages </a:t>
                      </a:r>
                      <a:r>
                        <a:rPr lang="fr-FR" sz="2400" dirty="0" err="1"/>
                        <a:t>was</a:t>
                      </a:r>
                      <a:r>
                        <a:rPr lang="fr-FR" sz="2400" dirty="0"/>
                        <a:t> </a:t>
                      </a:r>
                      <a:r>
                        <a:rPr lang="fr-FR" sz="2400" dirty="0" err="1"/>
                        <a:t>introduced</a:t>
                      </a:r>
                      <a:r>
                        <a:rPr lang="fr-FR" sz="2400" dirty="0"/>
                        <a:t>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678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Page latch contention while allocating/deallocating data pages and extents (especially in tempdb)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SQL Server 2022 allows concurrent updates to global allocation map (GAM) pages and shared global allocation map (SGAM) pages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Out of the box in SQL Server 2022, Azure SQL Database and Azure SQL Managed Instance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362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Real-world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We have not had any incidents with PAGELATCH_UP and PAGELATCH_EX waits on GAM and SGAM in tempdb on SQL Server 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04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21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0975" y="-174625"/>
            <a:ext cx="11010900" cy="1143000"/>
          </a:xfrm>
        </p:spPr>
        <p:txBody>
          <a:bodyPr>
            <a:normAutofit/>
          </a:bodyPr>
          <a:lstStyle/>
          <a:p>
            <a:r>
              <a:rPr lang="en-US" dirty="0"/>
              <a:t>Buffer pool parallel scans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931582"/>
              </p:ext>
            </p:extLst>
          </p:nvPr>
        </p:nvGraphicFramePr>
        <p:xfrm>
          <a:off x="261258" y="758242"/>
          <a:ext cx="11618258" cy="6035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74150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044108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SQL Server does in some cases need to scan the buffer pool.</a:t>
                      </a:r>
                    </a:p>
                    <a:p>
                      <a:r>
                        <a:rPr lang="en-US" sz="2400" dirty="0"/>
                        <a:t>Operations that can trigger a buffer pool scan: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Database startup, restart or shutdown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Availability group failover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Full or differential backup</a:t>
                      </a:r>
                    </a:p>
                    <a:p>
                      <a:pPr marL="800100" lvl="1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DBCC CHECKDB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3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Before SQL Server 2022, buffer pool scans were performed serially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Buffer pool scans could then take a long time, on servers with large amount of memory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 Server 2022 introduces parallel buffer pool scans to improve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Out of the box in SQL Server 2022, Azure SQL Database and Azure SQL Managed Instance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662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Extended event </a:t>
                      </a: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buffer_pool_scan_complete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04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466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250" y="-36513"/>
            <a:ext cx="11010900" cy="1143001"/>
          </a:xfrm>
        </p:spPr>
        <p:txBody>
          <a:bodyPr>
            <a:normAutofit/>
          </a:bodyPr>
          <a:lstStyle/>
          <a:p>
            <a:r>
              <a:rPr lang="en-US" dirty="0"/>
              <a:t>Accelerated Database Recovery (ADR) enhancements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812781"/>
              </p:ext>
            </p:extLst>
          </p:nvPr>
        </p:nvGraphicFramePr>
        <p:xfrm>
          <a:off x="137160" y="1002395"/>
          <a:ext cx="11932920" cy="562700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68296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564624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34645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1472428">
                <a:tc>
                  <a:txBody>
                    <a:bodyPr/>
                    <a:lstStyle/>
                    <a:p>
                      <a:r>
                        <a:rPr lang="en-US" sz="2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/>
                        <a:t>Database recovery can in some cases take a very long time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/>
                        <a:t>Rollback of transactions can in some cases take a very long time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/>
                        <a:t>The transaction log can grow very large, when there are long-running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1603645"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 Server 2019 introduced a Persistent Version Store (PVS) that provides: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Fast and consistent database recovery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Instantaneous transaction rollback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Aggressive log truncation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895"/>
                  </a:ext>
                </a:extLst>
              </a:tr>
              <a:tr h="441397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ALTER DATABASE [DB] SET ACCELERATED_DATABASE_RECOVERY =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On Azure SQL Database and Azure SQL Managed Instance it is enabled by default and can’t be disabled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769326"/>
                  </a:ext>
                </a:extLst>
              </a:tr>
              <a:tr h="732117">
                <a:tc>
                  <a:txBody>
                    <a:bodyPr/>
                    <a:lstStyle/>
                    <a:p>
                      <a:r>
                        <a:rPr lang="en-US" sz="2400" dirty="0"/>
                        <a:t>Further enhancements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 Server 2022 has several </a:t>
                      </a:r>
                      <a:r>
                        <a:rPr lang="en-US" sz="2400" dirty="0">
                          <a:hlinkClick r:id="rId3"/>
                        </a:rPr>
                        <a:t>optimizations</a:t>
                      </a:r>
                      <a:r>
                        <a:rPr lang="en-US" sz="2400" dirty="0"/>
                        <a:t>, e.g., multi-threaded version cleanup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04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401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9075" y="36513"/>
            <a:ext cx="11010900" cy="1143000"/>
          </a:xfrm>
        </p:spPr>
        <p:txBody>
          <a:bodyPr>
            <a:normAutofit/>
          </a:bodyPr>
          <a:lstStyle/>
          <a:p>
            <a:r>
              <a:rPr lang="en-US" dirty="0"/>
              <a:t>Accelerated Database Recovery (ADR) enhancements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394418"/>
              </p:ext>
            </p:extLst>
          </p:nvPr>
        </p:nvGraphicFramePr>
        <p:xfrm>
          <a:off x="286871" y="1171752"/>
          <a:ext cx="11618258" cy="47548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74150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044108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428403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9051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Real-world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We have enabled it for most of our databases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It works really well with the instantaneous transaction rollback and the aggressive log truncation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A large Persistent Version Store can impact query performance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502484"/>
                  </a:ext>
                </a:extLst>
              </a:tr>
              <a:tr h="905177">
                <a:tc>
                  <a:txBody>
                    <a:bodyPr/>
                    <a:lstStyle/>
                    <a:p>
                      <a:r>
                        <a:rPr lang="en-US" sz="2400" dirty="0"/>
                        <a:t>Risks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A long-running transaction in one database =&gt; Persistent Version Store (PVS) is not cleaned up in any database =&gt; Persistent Version Store (PVS) is growing large =&gt; Performance impact on queries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Mitigation – Monitor for long-running transactions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11297"/>
                  </a:ext>
                </a:extLst>
              </a:tr>
              <a:tr h="905177">
                <a:tc>
                  <a:txBody>
                    <a:bodyPr/>
                    <a:lstStyle/>
                    <a:p>
                      <a:r>
                        <a:rPr lang="en-US" sz="2400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You can monitor the size of the Persistent Version Store (PVS) using </a:t>
                      </a:r>
                      <a:r>
                        <a:rPr lang="en-US" sz="2400" dirty="0" err="1"/>
                        <a:t>persistent_version_store_size_kb</a:t>
                      </a:r>
                      <a:r>
                        <a:rPr lang="en-US" sz="2400" dirty="0"/>
                        <a:t> in  </a:t>
                      </a:r>
                      <a:r>
                        <a:rPr lang="en-US" sz="2400" dirty="0">
                          <a:hlinkClick r:id="rId2"/>
                        </a:rPr>
                        <a:t>sys.dm_tran_persistent_version_store_stats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445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3350" y="-58737"/>
            <a:ext cx="11010900" cy="1143000"/>
          </a:xfrm>
        </p:spPr>
        <p:txBody>
          <a:bodyPr>
            <a:normAutofit/>
          </a:bodyPr>
          <a:lstStyle/>
          <a:p>
            <a:r>
              <a:rPr lang="en-US" dirty="0"/>
              <a:t>Stack dumps – Multi-threaded, parallel compression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807600"/>
              </p:ext>
            </p:extLst>
          </p:nvPr>
        </p:nvGraphicFramePr>
        <p:xfrm>
          <a:off x="145997" y="960506"/>
          <a:ext cx="11894884" cy="586323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428154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466730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3901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865717">
                <a:tc>
                  <a:txBody>
                    <a:bodyPr/>
                    <a:lstStyle/>
                    <a:p>
                      <a:r>
                        <a:rPr lang="en-US" sz="2400" dirty="0"/>
                        <a:t>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When an exception or non-yielding scheduler occurs, SQL Server may generate a stack dump</a:t>
                      </a:r>
                    </a:p>
                    <a:p>
                      <a:r>
                        <a:rPr lang="en-US" sz="2400" dirty="0"/>
                        <a:t>You can also generate stack dumps using DBCC STACKDUMP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33480"/>
                  </a:ext>
                </a:extLst>
              </a:tr>
              <a:tr h="865717">
                <a:tc>
                  <a:txBody>
                    <a:bodyPr/>
                    <a:lstStyle/>
                    <a:p>
                      <a:r>
                        <a:rPr lang="en-US" sz="2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dirty="0"/>
                        <a:t>On servers with large amount of memory, filtered and full dumps can be very large and take a long time to generate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1259158"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SQL Server 2022 CU8 introduces multi-threaded, compressed stack dumps</a:t>
                      </a:r>
                    </a:p>
                    <a:p>
                      <a:r>
                        <a:rPr lang="en-US" sz="2400" dirty="0"/>
                        <a:t>This can greatly enhance the performance and reduce the size for filtered and full dumps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895"/>
                  </a:ext>
                </a:extLst>
              </a:tr>
              <a:tr h="392318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Install SQL Server 2022 CU8 and enable trace flag 2610 – All editions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010851"/>
                  </a:ext>
                </a:extLst>
              </a:tr>
              <a:tr h="1635244">
                <a:tc>
                  <a:txBody>
                    <a:bodyPr/>
                    <a:lstStyle/>
                    <a:p>
                      <a:r>
                        <a:rPr lang="en-US" sz="2400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Log file SQLDUMPER_ERRORLOG: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“sqlservr.exe, zdmp: ParallelDumpTasks speed: Read: 6281547776 bytes, compressed: 527826341 bytes. Read 848 MB/sec, Write 71 MB/sec. Compression rate: </a:t>
                      </a:r>
                      <a:r>
                        <a:rPr lang="en-US" sz="2400" b="1" dirty="0"/>
                        <a:t>92%</a:t>
                      </a:r>
                      <a:r>
                        <a:rPr lang="en-US" sz="2400" dirty="0"/>
                        <a:t>. Time taken: 7057 milliseconds.”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04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566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450" y="26988"/>
            <a:ext cx="11010900" cy="1143000"/>
          </a:xfrm>
        </p:spPr>
        <p:txBody>
          <a:bodyPr>
            <a:normAutofit/>
          </a:bodyPr>
          <a:lstStyle/>
          <a:p>
            <a:r>
              <a:rPr lang="en-US" dirty="0"/>
              <a:t>Parameter Sensitive Plan optimization (PSP)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668726"/>
              </p:ext>
            </p:extLst>
          </p:nvPr>
        </p:nvGraphicFramePr>
        <p:xfrm>
          <a:off x="261258" y="1142290"/>
          <a:ext cx="11618258" cy="45720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58997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259261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Before PSP, a query in SQL Server could only have a single plan in cache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3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 plan that is created for one set of parameters, may not be optimal for another set of parameters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This is referred to as parameter sniffing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 Server 2022 introduces Parameter Sensitive Plan optimization (PSP)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PSP will create a dispatcher plan, and query variants based on predicates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Each of the query variants can have a plan in cache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Limitations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PSP will create query variants for up to three predicates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PSP only works with equality predicates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391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ALTER DATABASE [DB] SET COMPATIBILITY_LEVEL = 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66226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B9B4019-8E4D-5985-BDA2-1669CD31B6EE}"/>
              </a:ext>
            </a:extLst>
          </p:cNvPr>
          <p:cNvSpPr txBox="1"/>
          <p:nvPr/>
        </p:nvSpPr>
        <p:spPr>
          <a:xfrm>
            <a:off x="5551555" y="6438709"/>
            <a:ext cx="1033727" cy="3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66" b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23614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0662C-4E4D-3B44-2BF1-37B001667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2E2F9-2A64-15B8-F238-65C1D4034D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00" y="14288"/>
            <a:ext cx="11010900" cy="1143000"/>
          </a:xfrm>
        </p:spPr>
        <p:txBody>
          <a:bodyPr>
            <a:normAutofit/>
          </a:bodyPr>
          <a:lstStyle/>
          <a:p>
            <a:r>
              <a:rPr lang="en-US" dirty="0"/>
              <a:t>Parameter Sensitive Plan optimization (PSP)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7FC4B-29AB-769C-B428-FE7BCAF53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83" y="1692409"/>
            <a:ext cx="11709233" cy="365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69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47650" y="36513"/>
            <a:ext cx="11010900" cy="1143000"/>
          </a:xfrm>
        </p:spPr>
        <p:txBody>
          <a:bodyPr>
            <a:normAutofit/>
          </a:bodyPr>
          <a:lstStyle/>
          <a:p>
            <a:r>
              <a:rPr lang="en-US" dirty="0"/>
              <a:t>Parameter Sensitive Plan optimization (PSP)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726778"/>
              </p:ext>
            </p:extLst>
          </p:nvPr>
        </p:nvGraphicFramePr>
        <p:xfrm>
          <a:off x="286871" y="1110279"/>
          <a:ext cx="11618258" cy="249441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79058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8839200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42781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848497">
                <a:tc>
                  <a:txBody>
                    <a:bodyPr/>
                    <a:lstStyle/>
                    <a:p>
                      <a:r>
                        <a:rPr lang="en-US" sz="2400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/>
                        <a:t>Query Store:</a:t>
                      </a:r>
                      <a:br>
                        <a:rPr lang="en-US" sz="2400" dirty="0"/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SELECT 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FROM sys.query_store_query_variant</a:t>
                      </a:r>
                      <a:endParaRPr 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848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Real-world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C00000"/>
                          </a:solidFill>
                        </a:rPr>
                        <a:t>There have been a lot of bugs with PSP together with Query Store. The last one that I know of got fixed in CU12.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702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7004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39FAF-5246-7D62-36EF-6FD209BAD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3432F-7B14-19A7-270B-B55CB8A164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7038" y="34925"/>
            <a:ext cx="11764962" cy="1393825"/>
          </a:xfrm>
        </p:spPr>
        <p:txBody>
          <a:bodyPr>
            <a:normAutofit/>
          </a:bodyPr>
          <a:lstStyle/>
          <a:p>
            <a:r>
              <a:rPr lang="en-US" dirty="0"/>
              <a:t>PSP and Query Store - One query from the application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4213E63-B3E5-8A11-549C-E825BBED6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425761"/>
              </p:ext>
            </p:extLst>
          </p:nvPr>
        </p:nvGraphicFramePr>
        <p:xfrm>
          <a:off x="227013" y="1844118"/>
          <a:ext cx="11764961" cy="3657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833003">
                  <a:extLst>
                    <a:ext uri="{9D8B030D-6E8A-4147-A177-3AD203B41FA5}">
                      <a16:colId xmlns:a16="http://schemas.microsoft.com/office/drawing/2014/main" val="3794409873"/>
                    </a:ext>
                  </a:extLst>
                </a:gridCol>
                <a:gridCol w="2898886">
                  <a:extLst>
                    <a:ext uri="{9D8B030D-6E8A-4147-A177-3AD203B41FA5}">
                      <a16:colId xmlns:a16="http://schemas.microsoft.com/office/drawing/2014/main" val="4170883744"/>
                    </a:ext>
                  </a:extLst>
                </a:gridCol>
                <a:gridCol w="6033072">
                  <a:extLst>
                    <a:ext uri="{9D8B030D-6E8A-4147-A177-3AD203B41FA5}">
                      <a16:colId xmlns:a16="http://schemas.microsoft.com/office/drawing/2014/main" val="2345805431"/>
                    </a:ext>
                  </a:extLst>
                </a:gridCol>
              </a:tblGrid>
              <a:tr h="416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SQL Server 2016 – 2019 (no PSP)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SQL Server 2022 (with PSP)</a:t>
                      </a:r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1561854736"/>
                  </a:ext>
                </a:extLst>
              </a:tr>
              <a:tr h="416289">
                <a:tc>
                  <a:txBody>
                    <a:bodyPr/>
                    <a:lstStyle/>
                    <a:p>
                      <a:r>
                        <a:rPr lang="en-US" sz="2400" dirty="0"/>
                        <a:t>Query texts (query_text_id)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One query text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One query text for the dispatcher + One query text for each query variant</a:t>
                      </a:r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2687804435"/>
                  </a:ext>
                </a:extLst>
              </a:tr>
              <a:tr h="416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Queries (query_id)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One query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One query for the dispatcher + One query for each query variant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They all share the same query_hash</a:t>
                      </a:r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3114006379"/>
                  </a:ext>
                </a:extLst>
              </a:tr>
              <a:tr h="416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Plans (plan_id)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One or multiple plans for a query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One dispatcher plan for the dispatcher query + One or multiple plans for each query variant</a:t>
                      </a:r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10043537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D5EE1AB-9615-C26E-112C-938A55A82BC9}"/>
              </a:ext>
            </a:extLst>
          </p:cNvPr>
          <p:cNvSpPr txBox="1"/>
          <p:nvPr/>
        </p:nvSpPr>
        <p:spPr>
          <a:xfrm>
            <a:off x="5277235" y="6438709"/>
            <a:ext cx="1333877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66" b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936462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9075" y="7938"/>
            <a:ext cx="11010900" cy="1143000"/>
          </a:xfrm>
        </p:spPr>
        <p:txBody>
          <a:bodyPr>
            <a:normAutofit/>
          </a:bodyPr>
          <a:lstStyle/>
          <a:p>
            <a:r>
              <a:rPr lang="en-US" dirty="0"/>
              <a:t>Query Store Hints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38885"/>
              </p:ext>
            </p:extLst>
          </p:nvPr>
        </p:nvGraphicFramePr>
        <p:xfrm>
          <a:off x="286871" y="1110279"/>
          <a:ext cx="11769378" cy="331925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40383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428995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42781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848497">
                <a:tc>
                  <a:txBody>
                    <a:bodyPr/>
                    <a:lstStyle/>
                    <a:p>
                      <a:r>
                        <a:rPr lang="en-US" sz="2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/>
                        <a:t>In some cases you need to add a hint to a query to solve a performance problem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/>
                        <a:t>You can do that using query hints, but what if you don’t have access to, or are not allowed to change the source code?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846537"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In SQL Server 2022 you can use Query Store Hints to add hints.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You do it by specifying the </a:t>
                      </a:r>
                      <a:r>
                        <a:rPr lang="en-US" sz="2400" b="0" dirty="0" err="1">
                          <a:solidFill>
                            <a:schemeClr val="tx1"/>
                          </a:solidFill>
                        </a:rPr>
                        <a:t>query_id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 and the hint you would like to add.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895"/>
                  </a:ext>
                </a:extLst>
              </a:tr>
              <a:tr h="461042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ALTER DATABASE [DB] SET QUERY_STORE = ON (if not already enabled)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6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24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A6AA-8A25-FD41-8ED7-4C81EF636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77392"/>
            <a:ext cx="12192000" cy="1446908"/>
          </a:xfrm>
        </p:spPr>
        <p:txBody>
          <a:bodyPr/>
          <a:lstStyle/>
          <a:p>
            <a:pPr algn="ctr"/>
            <a:r>
              <a:rPr lang="en-US" sz="3800" dirty="0">
                <a:solidFill>
                  <a:schemeClr val="tx2"/>
                </a:solidFill>
              </a:rPr>
              <a:t>The Latest Performance Innovations in SQL Server On-Premises and in the Cloud</a:t>
            </a:r>
            <a:endParaRPr lang="en-US" sz="3800" b="0" dirty="0">
              <a:solidFill>
                <a:schemeClr val="tx2"/>
              </a:solidFill>
              <a:latin typeface="IBM Plex Sans Text" panose="020B0503050203000203" pitchFamily="34" charset="77"/>
            </a:endParaRP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AE966F23-201C-8842-B14E-134F8CCFE34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24542" y="4725483"/>
            <a:ext cx="6116493" cy="55320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Ola Hallengren</a:t>
            </a:r>
          </a:p>
        </p:txBody>
      </p:sp>
      <p:sp>
        <p:nvSpPr>
          <p:cNvPr id="19" name="Content Placeholder 21">
            <a:extLst>
              <a:ext uri="{FF2B5EF4-FFF2-40B4-BE49-F238E27FC236}">
                <a16:creationId xmlns:a16="http://schemas.microsoft.com/office/drawing/2014/main" id="{08DD5418-7806-8D43-9F8D-5C1CB7E5285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4542" y="5293052"/>
            <a:ext cx="6116493" cy="55320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Chief Data Platforms Engineer</a:t>
            </a:r>
          </a:p>
        </p:txBody>
      </p:sp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1D627992-BFD8-4744-B3DE-75117344FB9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4542" y="5869124"/>
            <a:ext cx="6116493" cy="55320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Saxo Bank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50B02-F872-5E31-0B7A-D87E218DF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5" y="4725483"/>
            <a:ext cx="3397425" cy="208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84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E247DD-60E9-442C-B510-809F29C731D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069975"/>
            <a:ext cx="10972800" cy="3592513"/>
          </a:xfrm>
        </p:spPr>
        <p:txBody>
          <a:bodyPr>
            <a:normAutofit/>
          </a:bodyPr>
          <a:lstStyle/>
          <a:p>
            <a:r>
              <a:rPr lang="en-US" sz="2400" dirty="0"/>
              <a:t>Useful when you are not able to modify the query</a:t>
            </a:r>
          </a:p>
          <a:p>
            <a:r>
              <a:rPr lang="en-US" sz="2400" dirty="0"/>
              <a:t>A subset of the OPTION </a:t>
            </a:r>
            <a:r>
              <a:rPr lang="en-US" sz="2400" dirty="0">
                <a:hlinkClick r:id="rId3"/>
              </a:rPr>
              <a:t>query hints</a:t>
            </a:r>
            <a:r>
              <a:rPr lang="en-US" sz="2400" dirty="0"/>
              <a:t> are supported</a:t>
            </a:r>
          </a:p>
          <a:p>
            <a:r>
              <a:rPr lang="en-US" sz="2400" dirty="0"/>
              <a:t>Table and index hints are not supported</a:t>
            </a:r>
          </a:p>
          <a:p>
            <a:r>
              <a:rPr lang="en-US" sz="2400" dirty="0"/>
              <a:t>How it works: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0075" y="-76200"/>
            <a:ext cx="11591925" cy="1185863"/>
          </a:xfrm>
        </p:spPr>
        <p:txBody>
          <a:bodyPr>
            <a:normAutofit/>
          </a:bodyPr>
          <a:lstStyle/>
          <a:p>
            <a:r>
              <a:rPr lang="en-US" dirty="0"/>
              <a:t>Query Store Hints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C596CF-811D-4614-6B99-711BFAFD99D7}"/>
              </a:ext>
            </a:extLst>
          </p:cNvPr>
          <p:cNvSpPr txBox="1"/>
          <p:nvPr/>
        </p:nvSpPr>
        <p:spPr>
          <a:xfrm>
            <a:off x="5551555" y="6438709"/>
            <a:ext cx="1033727" cy="3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66" b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E04072-178B-999A-6A08-52595F56F6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9" y="3035246"/>
            <a:ext cx="9859751" cy="127652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59B2543-B009-88B0-3AA1-F65057816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865283"/>
              </p:ext>
            </p:extLst>
          </p:nvPr>
        </p:nvGraphicFramePr>
        <p:xfrm>
          <a:off x="284259" y="4682968"/>
          <a:ext cx="11618258" cy="1696994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2405153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213105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848497">
                <a:tc>
                  <a:txBody>
                    <a:bodyPr/>
                    <a:lstStyle/>
                    <a:p>
                      <a:r>
                        <a:rPr lang="en-US" sz="2400" dirty="0"/>
                        <a:t>Add hint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fontAlgn="auto">
                        <a:spcAft>
                          <a:spcPts val="0"/>
                        </a:spcAft>
                        <a:buNone/>
                      </a:pPr>
                      <a:r>
                        <a:rPr lang="en-US" sz="2400" b="0" dirty="0">
                          <a:solidFill>
                            <a:schemeClr val="tx2"/>
                          </a:solidFill>
                        </a:rPr>
                        <a:t>EXECUTE </a:t>
                      </a:r>
                      <a:r>
                        <a:rPr lang="en-US" sz="2400" b="0" dirty="0" err="1">
                          <a:solidFill>
                            <a:schemeClr val="tx2"/>
                          </a:solidFill>
                        </a:rPr>
                        <a:t>sys.sp_query_store_set_hints</a:t>
                      </a:r>
                      <a:r>
                        <a:rPr lang="en-US" sz="2400" b="0" dirty="0">
                          <a:solidFill>
                            <a:schemeClr val="tx2"/>
                          </a:solidFill>
                        </a:rPr>
                        <a:t> @query_id= 1,@query_hints = N'OPTION(RECOMPILE)’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8484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Remove hint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fontAlgn="auto">
                        <a:spcAft>
                          <a:spcPts val="0"/>
                        </a:spcAft>
                        <a:buNone/>
                      </a:pPr>
                      <a:r>
                        <a:rPr lang="en-US" sz="2400" b="0" dirty="0">
                          <a:solidFill>
                            <a:srgbClr val="C00000"/>
                          </a:solidFill>
                        </a:rPr>
                        <a:t>EXECUTE </a:t>
                      </a:r>
                      <a:r>
                        <a:rPr lang="en-US" sz="2400" b="0" dirty="0" err="1">
                          <a:solidFill>
                            <a:srgbClr val="C00000"/>
                          </a:solidFill>
                        </a:rPr>
                        <a:t>sp_query_store_clear_hints</a:t>
                      </a:r>
                      <a:r>
                        <a:rPr lang="en-US" sz="2400" b="0" dirty="0">
                          <a:solidFill>
                            <a:srgbClr val="C00000"/>
                          </a:solidFill>
                        </a:rPr>
                        <a:t> @query_id =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702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913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E247DD-60E9-442C-B510-809F29C731D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82725"/>
            <a:ext cx="10972800" cy="33448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Execution Plan XML attributes:</a:t>
            </a:r>
          </a:p>
          <a:p>
            <a:r>
              <a:rPr lang="en-US" sz="2400" dirty="0">
                <a:solidFill>
                  <a:schemeClr val="tx2"/>
                </a:solidFill>
              </a:rPr>
              <a:t>QueryStoreStatementHintId="2"</a:t>
            </a:r>
          </a:p>
          <a:p>
            <a:r>
              <a:rPr lang="en-US" sz="2400" dirty="0">
                <a:solidFill>
                  <a:schemeClr val="tx2"/>
                </a:solidFill>
              </a:rPr>
              <a:t>QueryStoreStatementHintText="OPTION(RECOMPILE)"</a:t>
            </a:r>
          </a:p>
          <a:p>
            <a:r>
              <a:rPr lang="en-US" sz="2400" dirty="0">
                <a:solidFill>
                  <a:schemeClr val="tx2"/>
                </a:solidFill>
              </a:rPr>
              <a:t>QueryStoreStatementHintSource="User"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0075" y="82550"/>
            <a:ext cx="11591925" cy="1185863"/>
          </a:xfrm>
        </p:spPr>
        <p:txBody>
          <a:bodyPr>
            <a:normAutofit/>
          </a:bodyPr>
          <a:lstStyle/>
          <a:p>
            <a:r>
              <a:rPr lang="en-US" dirty="0"/>
              <a:t>Query Store Hints in Actual Execution Plans</a:t>
            </a:r>
          </a:p>
        </p:txBody>
      </p:sp>
    </p:spTree>
    <p:extLst>
      <p:ext uri="{BB962C8B-B14F-4D97-AF65-F5344CB8AC3E}">
        <p14:creationId xmlns:p14="http://schemas.microsoft.com/office/powerpoint/2010/main" val="1449077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550" y="-88900"/>
            <a:ext cx="11010900" cy="1143000"/>
          </a:xfrm>
        </p:spPr>
        <p:txBody>
          <a:bodyPr>
            <a:normAutofit/>
          </a:bodyPr>
          <a:lstStyle/>
          <a:p>
            <a:r>
              <a:rPr lang="en-US" dirty="0"/>
              <a:t>Memory Grant Feedback – Persistence and Percentile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697196"/>
              </p:ext>
            </p:extLst>
          </p:nvPr>
        </p:nvGraphicFramePr>
        <p:xfrm>
          <a:off x="286871" y="921483"/>
          <a:ext cx="11618258" cy="5843771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74150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044108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42781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848497">
                <a:tc>
                  <a:txBody>
                    <a:bodyPr/>
                    <a:lstStyle/>
                    <a:p>
                      <a:r>
                        <a:rPr lang="en-US" sz="2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/>
                        <a:t>In some cases SQL Server is allocating too much memory for a query, and in some cases not enough memory (results in spill to tempdb)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1333832"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 Server 2017 and SQL Server 2019 introduced Memory Grant Feedback, that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adjusts the size of the memory allocated for a query based on past executions, through a feedback loop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895"/>
                  </a:ext>
                </a:extLst>
              </a:tr>
              <a:tr h="461042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ALTER DATABASE [DB] SET COMPATIBILITY_LEVEL = 150 (or higher)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66573"/>
                  </a:ext>
                </a:extLst>
              </a:tr>
              <a:tr h="1454567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Further enhancements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/>
                        <a:t>SQL Server 2022 comes with two enhancements: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/>
                        <a:t>Persistence – Persists the memory grants in Query Store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SQL Server does not have to start over after a restart or failover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/>
                        <a:t>Percentile – Will work better when the memory requests are varying between executions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048711"/>
                  </a:ext>
                </a:extLst>
              </a:tr>
              <a:tr h="685061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the enhancements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ALTER DATABASE [DB] SET QUERY_STORE = ON (if not already enabled)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765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767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9BD96-9243-4EB4-02D3-70428C60F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6C13D-FB77-01D8-C78E-A847CE982E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95350" y="31750"/>
            <a:ext cx="11010900" cy="1143000"/>
          </a:xfrm>
        </p:spPr>
        <p:txBody>
          <a:bodyPr>
            <a:normAutofit/>
          </a:bodyPr>
          <a:lstStyle/>
          <a:p>
            <a:r>
              <a:rPr lang="en-US" dirty="0"/>
              <a:t>Memory Grant Feedback – A closer look at Percentile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8A85-F793-DF58-D3E3-FDCEA4C5538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57925" y="2120900"/>
            <a:ext cx="5934075" cy="742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Memory Grant Feedback </a:t>
            </a:r>
            <a:r>
              <a:rPr lang="en-US" sz="2000" b="0" dirty="0">
                <a:solidFill>
                  <a:schemeClr val="tx1"/>
                </a:solidFill>
              </a:rPr>
              <a:t>in SQL Server 2019 – Adjusts based on the most recent execution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B775070-1C18-3F0F-9A79-99D34E7DF9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701" y="1030266"/>
            <a:ext cx="5604070" cy="283308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B15E57A-5930-FB2E-5917-D5D9A36D91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701" y="3863355"/>
            <a:ext cx="6794560" cy="283308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D0BD6D-C8FE-DFFC-D85C-9A760422D6AA}"/>
              </a:ext>
            </a:extLst>
          </p:cNvPr>
          <p:cNvSpPr txBox="1">
            <a:spLocks/>
          </p:cNvSpPr>
          <p:nvPr/>
        </p:nvSpPr>
        <p:spPr>
          <a:xfrm>
            <a:off x="7020759" y="4914564"/>
            <a:ext cx="5196395" cy="871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itchFamily="34" charset="0"/>
              <a:buChar char="•"/>
              <a:defRPr sz="26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sz="2000" b="0" dirty="0">
                <a:solidFill>
                  <a:schemeClr val="tx1"/>
                </a:solidFill>
              </a:rPr>
              <a:t>Memory Grant Feedback in SQL Server 2022 – Adjusts based on a percentile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C9524-2243-DEB7-B69E-0C5176BE1989}"/>
              </a:ext>
            </a:extLst>
          </p:cNvPr>
          <p:cNvSpPr txBox="1"/>
          <p:nvPr/>
        </p:nvSpPr>
        <p:spPr>
          <a:xfrm>
            <a:off x="8284595" y="6438709"/>
            <a:ext cx="1333877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66" b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2433354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0025" y="36513"/>
            <a:ext cx="110109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Memory Grant Feedback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500979"/>
              </p:ext>
            </p:extLst>
          </p:nvPr>
        </p:nvGraphicFramePr>
        <p:xfrm>
          <a:off x="286871" y="1110279"/>
          <a:ext cx="11618258" cy="45720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79058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8839200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42781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848497">
                <a:tc>
                  <a:txBody>
                    <a:bodyPr/>
                    <a:lstStyle/>
                    <a:p>
                      <a:r>
                        <a:rPr lang="en-US" sz="2400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/>
                        <a:t>Query Store:</a:t>
                      </a:r>
                      <a:br>
                        <a:rPr lang="en-US" sz="2400" dirty="0"/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SELECT *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FROM sys.query_store_plan_feedback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WHERE feature_desc = 'Memory Grant Feedback'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AND state_desc = 'FEEDBACK_VALID'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/>
                        <a:t>Extended events: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memory_grant_feedback_persistence_update</a:t>
                      </a:r>
                      <a:br>
                        <a:rPr lang="en-US" sz="2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memory_grant_updated_by_feedback</a:t>
                      </a:r>
                      <a:endParaRPr lang="en-US" sz="2400" b="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9688F5F-B0BE-ECAB-4835-F94779BC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650" y="3555573"/>
            <a:ext cx="8426663" cy="83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69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371089"/>
              </p:ext>
            </p:extLst>
          </p:nvPr>
        </p:nvGraphicFramePr>
        <p:xfrm>
          <a:off x="261258" y="1603330"/>
          <a:ext cx="11618258" cy="3749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74150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044108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It can happen that for some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queries, the parallelism is not efficient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DOP feedback is dynamically reducing the degree of parallelism for queries where the parallelism is not efficient (based on elapsed time and waits) through a feedback loop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ALTER DATABASE SCOPED CONFIGURATION SET DOP_FEEDBACK = 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ALTER DATABASE [DB] SET QUERY_STORE = ON (if not already enabled)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605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Real-world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DOP feedback has, in our environment (large number of databases in production), only kicked in for a single query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0487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E4D5872-8D9E-6317-752C-8B60E1717CD9}"/>
              </a:ext>
            </a:extLst>
          </p:cNvPr>
          <p:cNvSpPr txBox="1"/>
          <p:nvPr/>
        </p:nvSpPr>
        <p:spPr>
          <a:xfrm>
            <a:off x="5277235" y="6438709"/>
            <a:ext cx="1333877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66" b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Bonus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FB10D1-DE73-4904-62F6-88EFFF7B0EFE}"/>
              </a:ext>
            </a:extLst>
          </p:cNvPr>
          <p:cNvSpPr txBox="1">
            <a:spLocks/>
          </p:cNvSpPr>
          <p:nvPr/>
        </p:nvSpPr>
        <p:spPr>
          <a:xfrm>
            <a:off x="228600" y="234950"/>
            <a:ext cx="11010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800" kern="1200" baseline="0">
                <a:solidFill>
                  <a:srgbClr val="630991"/>
                </a:solidFill>
                <a:latin typeface="+mj-lt"/>
                <a:ea typeface="+mj-ea"/>
                <a:cs typeface="Museo Sans 10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dirty="0"/>
              <a:t>Degree of parallelism (DOP) feedback</a:t>
            </a:r>
          </a:p>
        </p:txBody>
      </p:sp>
    </p:spTree>
    <p:extLst>
      <p:ext uri="{BB962C8B-B14F-4D97-AF65-F5344CB8AC3E}">
        <p14:creationId xmlns:p14="http://schemas.microsoft.com/office/powerpoint/2010/main" val="3200901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546518"/>
              </p:ext>
            </p:extLst>
          </p:nvPr>
        </p:nvGraphicFramePr>
        <p:xfrm>
          <a:off x="261258" y="1603330"/>
          <a:ext cx="11618258" cy="23774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74150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044108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/>
                        <a:t>Query Store:</a:t>
                      </a:r>
                      <a:br>
                        <a:rPr lang="en-US" sz="2400" dirty="0"/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SELECT *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FROM sys.query_store_plan_feedback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WHERE feature_desc = 'DOP Feedback'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AND state_desc = 'FEEDBACK_VALID'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5FC2352-C9C6-1837-4836-9F0DF8400C21}"/>
              </a:ext>
            </a:extLst>
          </p:cNvPr>
          <p:cNvSpPr txBox="1">
            <a:spLocks/>
          </p:cNvSpPr>
          <p:nvPr/>
        </p:nvSpPr>
        <p:spPr>
          <a:xfrm>
            <a:off x="209550" y="263525"/>
            <a:ext cx="11010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800" kern="1200" baseline="0">
                <a:solidFill>
                  <a:srgbClr val="630991"/>
                </a:solidFill>
                <a:latin typeface="+mj-lt"/>
                <a:ea typeface="+mj-ea"/>
                <a:cs typeface="Museo Sans 10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dirty="0"/>
              <a:t>Degree of parallelism (DOP) feedback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CC518B-6FF4-64B7-1A5D-F69BC302B17F}"/>
              </a:ext>
            </a:extLst>
          </p:cNvPr>
          <p:cNvSpPr txBox="1"/>
          <p:nvPr/>
        </p:nvSpPr>
        <p:spPr>
          <a:xfrm>
            <a:off x="5277235" y="6438709"/>
            <a:ext cx="1333877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66" b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Bonus</a:t>
            </a:r>
          </a:p>
        </p:txBody>
      </p:sp>
    </p:spTree>
    <p:extLst>
      <p:ext uri="{BB962C8B-B14F-4D97-AF65-F5344CB8AC3E}">
        <p14:creationId xmlns:p14="http://schemas.microsoft.com/office/powerpoint/2010/main" val="4159758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499851"/>
              </p:ext>
            </p:extLst>
          </p:nvPr>
        </p:nvGraphicFramePr>
        <p:xfrm>
          <a:off x="261258" y="1048806"/>
          <a:ext cx="11618258" cy="384048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74150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044108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3920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1643524">
                <a:tc>
                  <a:txBody>
                    <a:bodyPr/>
                    <a:lstStyle/>
                    <a:p>
                      <a:r>
                        <a:rPr lang="en-US" sz="2400" dirty="0"/>
                        <a:t>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“Cardinality estimation (CE) is a process used by the query optimizer to estimate the number of rows returned by a query or sub-part of a query. These estimates rely on two underlying things: statistics about the data and a set of assumptions—known as the model.”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There are two cardinality estimators: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/>
                        <a:t>Legacy CE – CE70 – Introduced in SQL Server 7.0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dirty="0"/>
                        <a:t>Default CE – CE120+ – Introduced in SQL Server 2014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Depending on the data and the query, different assumptions may be optimal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17698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C2A3E2C-9D06-A88E-4382-8680F2520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12409"/>
              </p:ext>
            </p:extLst>
          </p:nvPr>
        </p:nvGraphicFramePr>
        <p:xfrm>
          <a:off x="276402" y="4987857"/>
          <a:ext cx="11603114" cy="166028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12378">
                  <a:extLst>
                    <a:ext uri="{9D8B030D-6E8A-4147-A177-3AD203B41FA5}">
                      <a16:colId xmlns:a16="http://schemas.microsoft.com/office/drawing/2014/main" val="3794409873"/>
                    </a:ext>
                  </a:extLst>
                </a:gridCol>
                <a:gridCol w="3258105">
                  <a:extLst>
                    <a:ext uri="{9D8B030D-6E8A-4147-A177-3AD203B41FA5}">
                      <a16:colId xmlns:a16="http://schemas.microsoft.com/office/drawing/2014/main" val="4170883744"/>
                    </a:ext>
                  </a:extLst>
                </a:gridCol>
                <a:gridCol w="2980824">
                  <a:extLst>
                    <a:ext uri="{9D8B030D-6E8A-4147-A177-3AD203B41FA5}">
                      <a16:colId xmlns:a16="http://schemas.microsoft.com/office/drawing/2014/main" val="2345805431"/>
                    </a:ext>
                  </a:extLst>
                </a:gridCol>
                <a:gridCol w="2851807">
                  <a:extLst>
                    <a:ext uri="{9D8B030D-6E8A-4147-A177-3AD203B41FA5}">
                      <a16:colId xmlns:a16="http://schemas.microsoft.com/office/drawing/2014/main" val="785792749"/>
                    </a:ext>
                  </a:extLst>
                </a:gridCol>
              </a:tblGrid>
              <a:tr h="2204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1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Legacy CE – CE70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Default CE – CE120+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Other values</a:t>
                      </a:r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1561854736"/>
                  </a:ext>
                </a:extLst>
              </a:tr>
              <a:tr h="416289">
                <a:tc>
                  <a:txBody>
                    <a:bodyPr/>
                    <a:lstStyle/>
                    <a:p>
                      <a:r>
                        <a:rPr lang="en-US" sz="2100" dirty="0"/>
                        <a:t>Correlation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Fully independent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Partially correlated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Fully correlated</a:t>
                      </a:r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2687804435"/>
                  </a:ext>
                </a:extLst>
              </a:tr>
              <a:tr h="416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Join Containment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Simple containment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Base containment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3114006379"/>
                  </a:ext>
                </a:extLst>
              </a:tr>
              <a:tr h="416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Optimizer row goal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OFF</a:t>
                      </a:r>
                      <a:endParaRPr lang="en-US" sz="2100" dirty="0">
                        <a:solidFill>
                          <a:srgbClr val="C00000"/>
                        </a:solidFill>
                      </a:endParaRP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ON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10043537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EE7CB45-ED20-D0F2-7904-D6680B5856E7}"/>
              </a:ext>
            </a:extLst>
          </p:cNvPr>
          <p:cNvSpPr txBox="1">
            <a:spLocks/>
          </p:cNvSpPr>
          <p:nvPr/>
        </p:nvSpPr>
        <p:spPr>
          <a:xfrm>
            <a:off x="209550" y="-88900"/>
            <a:ext cx="11010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800" kern="1200" baseline="0">
                <a:solidFill>
                  <a:srgbClr val="630991"/>
                </a:solidFill>
                <a:latin typeface="+mj-lt"/>
                <a:ea typeface="+mj-ea"/>
                <a:cs typeface="Museo Sans 10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dirty="0"/>
              <a:t>Cardinality Estimation Feedback</a:t>
            </a:r>
          </a:p>
        </p:txBody>
      </p:sp>
    </p:spTree>
    <p:extLst>
      <p:ext uri="{BB962C8B-B14F-4D97-AF65-F5344CB8AC3E}">
        <p14:creationId xmlns:p14="http://schemas.microsoft.com/office/powerpoint/2010/main" val="1918361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680137"/>
              </p:ext>
            </p:extLst>
          </p:nvPr>
        </p:nvGraphicFramePr>
        <p:xfrm>
          <a:off x="261258" y="1325431"/>
          <a:ext cx="11618258" cy="36576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74150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044108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3278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1065460">
                <a:tc>
                  <a:txBody>
                    <a:bodyPr/>
                    <a:lstStyle/>
                    <a:p>
                      <a:r>
                        <a:rPr lang="en-US" sz="2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In some cases the assumptions for the default CE, may not be optimal for the data/query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This can result in non-optimal plans and bad performance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176981"/>
                  </a:ext>
                </a:extLst>
              </a:tr>
              <a:tr h="737626"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CE Feedback is dynamically </a:t>
                      </a:r>
                      <a:r>
                        <a:rPr lang="en-US" sz="2400"/>
                        <a:t>selecting assumptions </a:t>
                      </a:r>
                      <a:r>
                        <a:rPr lang="en-US" sz="2400" dirty="0"/>
                        <a:t>that are the most optimal for the query, through a feedback loop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It is doing this by applying hints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65457"/>
                  </a:ext>
                </a:extLst>
              </a:tr>
              <a:tr h="562398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ALTER DATABASE [DB] SET COMPATIBILITY_LEVEL = 160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ALTER DATABASE [DB] SET QUERY_STORE = ON (if not already enabled)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14433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24966A-7480-E384-5436-ED92E2B17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799640"/>
              </p:ext>
            </p:extLst>
          </p:nvPr>
        </p:nvGraphicFramePr>
        <p:xfrm>
          <a:off x="261258" y="5620151"/>
          <a:ext cx="11603114" cy="827709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601155">
                  <a:extLst>
                    <a:ext uri="{9D8B030D-6E8A-4147-A177-3AD203B41FA5}">
                      <a16:colId xmlns:a16="http://schemas.microsoft.com/office/drawing/2014/main" val="3148345787"/>
                    </a:ext>
                  </a:extLst>
                </a:gridCol>
                <a:gridCol w="9001959">
                  <a:extLst>
                    <a:ext uri="{9D8B030D-6E8A-4147-A177-3AD203B41FA5}">
                      <a16:colId xmlns:a16="http://schemas.microsoft.com/office/drawing/2014/main" val="262655428"/>
                    </a:ext>
                  </a:extLst>
                </a:gridCol>
              </a:tblGrid>
              <a:tr h="220485">
                <a:tc>
                  <a:txBody>
                    <a:bodyPr/>
                    <a:lstStyle/>
                    <a:p>
                      <a:r>
                        <a:rPr lang="en-US" sz="2100" dirty="0"/>
                        <a:t>Model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Hint</a:t>
                      </a:r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1196492194"/>
                  </a:ext>
                </a:extLst>
              </a:tr>
              <a:tr h="4162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dirty="0"/>
                        <a:t>Simple containment</a:t>
                      </a:r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OPTION(USE HINT('ASSUME_JOIN_PREDICATE_DEPENDS_ON_FILTERS'))</a:t>
                      </a:r>
                    </a:p>
                  </a:txBody>
                  <a:tcPr marL="91380" marR="91380" marT="45690" marB="45690"/>
                </a:tc>
                <a:extLst>
                  <a:ext uri="{0D108BD9-81ED-4DB2-BD59-A6C34878D82A}">
                    <a16:rowId xmlns:a16="http://schemas.microsoft.com/office/drawing/2014/main" val="983466871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95064EF4-202B-9F73-332C-ED37BA63D902}"/>
              </a:ext>
            </a:extLst>
          </p:cNvPr>
          <p:cNvSpPr txBox="1">
            <a:spLocks/>
          </p:cNvSpPr>
          <p:nvPr/>
        </p:nvSpPr>
        <p:spPr>
          <a:xfrm>
            <a:off x="209550" y="-88900"/>
            <a:ext cx="11010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800" kern="1200" baseline="0">
                <a:solidFill>
                  <a:srgbClr val="630991"/>
                </a:solidFill>
                <a:latin typeface="+mj-lt"/>
                <a:ea typeface="+mj-ea"/>
                <a:cs typeface="Museo Sans 10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dirty="0"/>
              <a:t>Cardinality Estimation Feedback</a:t>
            </a:r>
          </a:p>
        </p:txBody>
      </p:sp>
    </p:spTree>
    <p:extLst>
      <p:ext uri="{BB962C8B-B14F-4D97-AF65-F5344CB8AC3E}">
        <p14:creationId xmlns:p14="http://schemas.microsoft.com/office/powerpoint/2010/main" val="321786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420843"/>
              </p:ext>
            </p:extLst>
          </p:nvPr>
        </p:nvGraphicFramePr>
        <p:xfrm>
          <a:off x="267520" y="1156382"/>
          <a:ext cx="11618258" cy="5303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74150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044108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42781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848497">
                <a:tc>
                  <a:txBody>
                    <a:bodyPr/>
                    <a:lstStyle/>
                    <a:p>
                      <a:r>
                        <a:rPr lang="en-US" sz="2400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CE feedback in Query Store</a:t>
                      </a:r>
                      <a:br>
                        <a:rPr lang="en-US" sz="2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SELECT *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FROM sys.query_store_plan_feedback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WHERE feature_desc = 'CE Feedback'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AND state_desc IN('VERIFICATION_PASSED', 'ROLLEDBACK_BY_APRC')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CE hints in Query Store</a:t>
                      </a:r>
                      <a:br>
                        <a:rPr lang="en-US" sz="2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SELECT *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FROM sys.query_store_query_hints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WHERE source_desc = 'CE feedback'</a:t>
                      </a:r>
                      <a:br>
                        <a:rPr lang="en-US" sz="2400" dirty="0">
                          <a:solidFill>
                            <a:schemeClr val="tx2"/>
                          </a:solidFill>
                        </a:rPr>
                      </a:br>
                      <a:endParaRPr lang="en-US" sz="240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Extended Events</a:t>
                      </a:r>
                      <a:br>
                        <a:rPr lang="en-US" sz="24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400" b="0" dirty="0">
                          <a:solidFill>
                            <a:schemeClr val="tx2"/>
                          </a:solidFill>
                        </a:rPr>
                        <a:t>query_ce_feedback_telemetry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88F893EF-6604-6698-81E0-A0B255F552B6}"/>
              </a:ext>
            </a:extLst>
          </p:cNvPr>
          <p:cNvSpPr txBox="1">
            <a:spLocks/>
          </p:cNvSpPr>
          <p:nvPr/>
        </p:nvSpPr>
        <p:spPr>
          <a:xfrm>
            <a:off x="209550" y="-88900"/>
            <a:ext cx="110109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3800" kern="1200" baseline="0">
                <a:solidFill>
                  <a:srgbClr val="630991"/>
                </a:solidFill>
                <a:latin typeface="+mj-lt"/>
                <a:ea typeface="+mj-ea"/>
                <a:cs typeface="Museo Sans 10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0" dirty="0"/>
              <a:t>Cardinality Estimation Feedback</a:t>
            </a:r>
          </a:p>
        </p:txBody>
      </p:sp>
    </p:spTree>
    <p:extLst>
      <p:ext uri="{BB962C8B-B14F-4D97-AF65-F5344CB8AC3E}">
        <p14:creationId xmlns:p14="http://schemas.microsoft.com/office/powerpoint/2010/main" val="1292360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6CF8B-E405-80F3-A06A-082DA1538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96D45-DFCB-82AD-3F39-4522C6724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35668"/>
            <a:ext cx="4238625" cy="751864"/>
          </a:xfrm>
        </p:spPr>
        <p:txBody>
          <a:bodyPr/>
          <a:lstStyle/>
          <a:p>
            <a:r>
              <a:rPr lang="en-US" sz="3800" dirty="0">
                <a:solidFill>
                  <a:schemeClr val="tx2"/>
                </a:solidFill>
              </a:rPr>
              <a:t>Ola Hallengren</a:t>
            </a:r>
            <a:endParaRPr lang="en-US" sz="3800" b="0" dirty="0">
              <a:solidFill>
                <a:schemeClr val="tx2"/>
              </a:solidFill>
              <a:latin typeface="IBM Plex Sans Text" panose="020B0503050203000203" pitchFamily="34" charset="77"/>
            </a:endParaRPr>
          </a:p>
        </p:txBody>
      </p:sp>
      <p:sp>
        <p:nvSpPr>
          <p:cNvPr id="19" name="Content Placeholder 21">
            <a:extLst>
              <a:ext uri="{FF2B5EF4-FFF2-40B4-BE49-F238E27FC236}">
                <a16:creationId xmlns:a16="http://schemas.microsoft.com/office/drawing/2014/main" id="{81DF7CB3-A3E0-DF97-99DC-F0CFA42B95D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60000" y="2567215"/>
            <a:ext cx="6116493" cy="55320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Chief Data Platforms Engineer</a:t>
            </a:r>
          </a:p>
        </p:txBody>
      </p:sp>
      <p:sp>
        <p:nvSpPr>
          <p:cNvPr id="20" name="Content Placeholder 22">
            <a:extLst>
              <a:ext uri="{FF2B5EF4-FFF2-40B4-BE49-F238E27FC236}">
                <a16:creationId xmlns:a16="http://schemas.microsoft.com/office/drawing/2014/main" id="{3702F68F-50EF-D12D-5A1B-C4D81B67F6A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60000" y="3184369"/>
            <a:ext cx="6116493" cy="553208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Saxo Bank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30F7B9-9B16-5E86-1092-187E4D91F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5" y="4725483"/>
            <a:ext cx="3397425" cy="2082907"/>
          </a:xfrm>
          <a:prstGeom prst="rect">
            <a:avLst/>
          </a:prstGeom>
        </p:spPr>
      </p:pic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52E55F10-3F4B-4E9B-929D-5C770C6D7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6" b="3256"/>
          <a:stretch>
            <a:fillRect/>
          </a:stretch>
        </p:blipFill>
        <p:spPr>
          <a:xfrm>
            <a:off x="6882074" y="480365"/>
            <a:ext cx="1685405" cy="1685405"/>
          </a:xfrm>
          <a:prstGeom prst="ellipse">
            <a:avLst/>
          </a:prstGeom>
        </p:spPr>
      </p:pic>
      <p:sp>
        <p:nvSpPr>
          <p:cNvPr id="5" name="Content Placeholder 17">
            <a:extLst>
              <a:ext uri="{FF2B5EF4-FFF2-40B4-BE49-F238E27FC236}">
                <a16:creationId xmlns:a16="http://schemas.microsoft.com/office/drawing/2014/main" id="{CD48AD9B-CA1A-C5B9-7B5D-3A0B2E58E2E5}"/>
              </a:ext>
            </a:extLst>
          </p:cNvPr>
          <p:cNvSpPr txBox="1">
            <a:spLocks/>
          </p:cNvSpPr>
          <p:nvPr/>
        </p:nvSpPr>
        <p:spPr>
          <a:xfrm>
            <a:off x="6800850" y="2567215"/>
            <a:ext cx="5095874" cy="258573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sz="2400" b="0" dirty="0">
                <a:solidFill>
                  <a:schemeClr val="tx2"/>
                </a:solidFill>
              </a:rPr>
              <a:t>I am working with the databases for the trading systems in Saxo Bank, an investment bank in Copenhagen, Denmark.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sz="2400" b="0" dirty="0">
                <a:solidFill>
                  <a:schemeClr val="tx2"/>
                </a:solidFill>
              </a:rPr>
              <a:t>I am a Microsoft Data Platform MVP since 2014.</a:t>
            </a:r>
          </a:p>
          <a:p>
            <a:pPr fontAlgn="auto">
              <a:spcAft>
                <a:spcPts val="0"/>
              </a:spcAft>
            </a:pPr>
            <a:endParaRPr lang="en-US" sz="2400" b="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46420B7-DC1D-7B27-3D44-58ABEABA45A8}"/>
              </a:ext>
            </a:extLst>
          </p:cNvPr>
          <p:cNvSpPr txBox="1">
            <a:spLocks/>
          </p:cNvSpPr>
          <p:nvPr/>
        </p:nvSpPr>
        <p:spPr>
          <a:xfrm>
            <a:off x="360000" y="5490332"/>
            <a:ext cx="5601378" cy="5532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tx2"/>
                </a:solidFill>
                <a:hlinkClick r:id="rId5"/>
              </a:rPr>
              <a:t>ola@hallengren.com</a:t>
            </a:r>
            <a:endParaRPr lang="en-US" sz="2400" b="0" dirty="0">
              <a:solidFill>
                <a:schemeClr val="tx2"/>
              </a:solidFill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97473845-CFDA-8D73-D866-A454A6C78C0E}"/>
              </a:ext>
            </a:extLst>
          </p:cNvPr>
          <p:cNvSpPr txBox="1">
            <a:spLocks/>
          </p:cNvSpPr>
          <p:nvPr/>
        </p:nvSpPr>
        <p:spPr>
          <a:xfrm>
            <a:off x="360000" y="6021978"/>
            <a:ext cx="5601378" cy="553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tx1"/>
                </a:solidFill>
                <a:latin typeface="IBM Plex Sans Medium" panose="020B0503050203000203" pitchFamily="34" charset="77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rgbClr val="19191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9191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400" dirty="0">
                <a:solidFill>
                  <a:schemeClr val="tx2"/>
                </a:solidFill>
                <a:hlinkClick r:id="rId6"/>
              </a:rPr>
              <a:t>https://ola.hallengren.com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363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7175" y="36513"/>
            <a:ext cx="11010900" cy="1143000"/>
          </a:xfrm>
        </p:spPr>
        <p:txBody>
          <a:bodyPr>
            <a:normAutofit/>
          </a:bodyPr>
          <a:lstStyle/>
          <a:p>
            <a:r>
              <a:rPr lang="en-US" dirty="0"/>
              <a:t>Automatic Plan Correction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319505"/>
              </p:ext>
            </p:extLst>
          </p:nvPr>
        </p:nvGraphicFramePr>
        <p:xfrm>
          <a:off x="286871" y="1110279"/>
          <a:ext cx="11769378" cy="404889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40383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428995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42781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848497">
                <a:tc>
                  <a:txBody>
                    <a:bodyPr/>
                    <a:lstStyle/>
                    <a:p>
                      <a:r>
                        <a:rPr lang="en-US" sz="2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400" dirty="0"/>
                        <a:t>When a plan is recompiled (e.g., because of updated statistics) it can happen that you get a new plan that is non-optimal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1333832"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In SQL Server 2017, Automatic Plan Correction was introduced. With this feature enabled, SQL Server will perform a check how the new plan performs after a plan change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If the new plan is using significantly more CPU, it will revert back to the 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</a:rPr>
                        <a:t>last known good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895"/>
                  </a:ext>
                </a:extLst>
              </a:tr>
              <a:tr h="461042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ALTER DATABASE [DB] SET AUTOMATIC_TUNING (FORCE_LAST_GOOD_PLAN = 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6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781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8125" y="36513"/>
            <a:ext cx="11010900" cy="1143000"/>
          </a:xfrm>
        </p:spPr>
        <p:txBody>
          <a:bodyPr>
            <a:normAutofit/>
          </a:bodyPr>
          <a:lstStyle/>
          <a:p>
            <a:r>
              <a:rPr lang="en-US" dirty="0"/>
              <a:t>Automatic Plan Correction Enhancements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918697"/>
              </p:ext>
            </p:extLst>
          </p:nvPr>
        </p:nvGraphicFramePr>
        <p:xfrm>
          <a:off x="286871" y="1110279"/>
          <a:ext cx="11646433" cy="4505981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617694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028739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427814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121414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Further enhancements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dirty="0"/>
                        <a:t>SQL Server 2022 CU4 has two enhancements: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Multiple checks for plan regression, after a plan change (TF 12618)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Additional check after 5 minutes (TF 12656)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048711"/>
                  </a:ext>
                </a:extLst>
              </a:tr>
              <a:tr h="685061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the enhancements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Install SQL Server 2022 CU4 or later and enable the trace flags 12618 and 12656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765144"/>
                  </a:ext>
                </a:extLst>
              </a:tr>
              <a:tr h="685061">
                <a:tc>
                  <a:txBody>
                    <a:bodyPr/>
                    <a:lstStyle/>
                    <a:p>
                      <a:r>
                        <a:rPr lang="en-US" sz="2400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Use the extended event </a:t>
                      </a:r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automatic_tuning_plan_regression_detection_check_completed</a:t>
                      </a:r>
                      <a:r>
                        <a:rPr lang="en-US" sz="2400" dirty="0"/>
                        <a:t> (with is_regression_corrected = True) to track plan corrections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15597"/>
                  </a:ext>
                </a:extLst>
              </a:tr>
              <a:tr h="685061">
                <a:tc>
                  <a:txBody>
                    <a:bodyPr/>
                    <a:lstStyle/>
                    <a:p>
                      <a:r>
                        <a:rPr lang="en-US" sz="2400" dirty="0"/>
                        <a:t>How to check if it is enabled?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SELECT *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accent2"/>
                          </a:solidFill>
                        </a:rPr>
                        <a:t>FROM   </a:t>
                      </a:r>
                      <a:r>
                        <a:rPr lang="en-US" sz="2400" dirty="0" err="1">
                          <a:solidFill>
                            <a:schemeClr val="accent2"/>
                          </a:solidFill>
                        </a:rPr>
                        <a:t>sys.database_automatic_tuning_options</a:t>
                      </a:r>
                      <a:endParaRPr 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495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722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2B8BE-28D8-D571-E81F-E487356E3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6948-183F-18C8-CB00-CBBE3F1BF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3142"/>
            <a:ext cx="12192000" cy="751583"/>
          </a:xfrm>
        </p:spPr>
        <p:txBody>
          <a:bodyPr/>
          <a:lstStyle/>
          <a:p>
            <a:pPr algn="ctr"/>
            <a:r>
              <a:rPr lang="en-US" sz="3800" dirty="0">
                <a:solidFill>
                  <a:schemeClr val="tx2"/>
                </a:solidFill>
              </a:rPr>
              <a:t>Thank you!</a:t>
            </a:r>
            <a:endParaRPr lang="en-US" sz="3800" b="0" dirty="0">
              <a:solidFill>
                <a:schemeClr val="tx2"/>
              </a:solidFill>
              <a:latin typeface="IBM Plex Sans Text" panose="020B0503050203000203" pitchFamily="34" charset="77"/>
            </a:endParaRP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E62DD57F-719F-88E2-2057-24C7191B823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60000" y="4896933"/>
            <a:ext cx="6116493" cy="55320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Ola Hallengren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C1AF2-2122-4224-2D2B-8A0CA7622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375" y="4725483"/>
            <a:ext cx="3397425" cy="2082907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3B201897-C447-684B-2B74-EB797BDC4739}"/>
              </a:ext>
            </a:extLst>
          </p:cNvPr>
          <p:cNvSpPr txBox="1">
            <a:spLocks/>
          </p:cNvSpPr>
          <p:nvPr/>
        </p:nvSpPr>
        <p:spPr>
          <a:xfrm>
            <a:off x="360000" y="5490332"/>
            <a:ext cx="5601378" cy="5532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tx2"/>
                </a:solidFill>
                <a:hlinkClick r:id="rId4"/>
              </a:rPr>
              <a:t>ola@hallengren.com</a:t>
            </a:r>
            <a:endParaRPr lang="en-US" sz="2400" b="0" dirty="0">
              <a:solidFill>
                <a:schemeClr val="tx2"/>
              </a:solidFill>
            </a:endParaRP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54FF811C-46C9-749D-511D-5BD899242501}"/>
              </a:ext>
            </a:extLst>
          </p:cNvPr>
          <p:cNvSpPr txBox="1">
            <a:spLocks/>
          </p:cNvSpPr>
          <p:nvPr/>
        </p:nvSpPr>
        <p:spPr>
          <a:xfrm>
            <a:off x="360000" y="6021978"/>
            <a:ext cx="5601378" cy="553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tx1"/>
                </a:solidFill>
                <a:latin typeface="IBM Plex Sans Medium" panose="020B0503050203000203" pitchFamily="34" charset="77"/>
                <a:ea typeface="Segoe UI" pitchFamily="34" charset="0"/>
                <a:cs typeface="Segoe UI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00" kern="1200">
                <a:solidFill>
                  <a:srgbClr val="19191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19191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400" dirty="0">
                <a:solidFill>
                  <a:schemeClr val="tx2"/>
                </a:solidFill>
                <a:hlinkClick r:id="rId5"/>
              </a:rPr>
              <a:t>https://ola.hallengren.com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387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5400"/>
            <a:ext cx="12058650" cy="1143000"/>
          </a:xfrm>
        </p:spPr>
        <p:txBody>
          <a:bodyPr>
            <a:normAutofit/>
          </a:bodyPr>
          <a:lstStyle/>
          <a:p>
            <a:r>
              <a:rPr lang="en-US" dirty="0"/>
              <a:t>Database Engine Performance Enhancements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76A6A73-0D4A-8B11-5926-C32DC57B7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34853"/>
              </p:ext>
            </p:extLst>
          </p:nvPr>
        </p:nvGraphicFramePr>
        <p:xfrm>
          <a:off x="66164" y="1018006"/>
          <a:ext cx="12059666" cy="57607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514980">
                  <a:extLst>
                    <a:ext uri="{9D8B030D-6E8A-4147-A177-3AD203B41FA5}">
                      <a16:colId xmlns:a16="http://schemas.microsoft.com/office/drawing/2014/main" val="2957349378"/>
                    </a:ext>
                  </a:extLst>
                </a:gridCol>
                <a:gridCol w="1082574">
                  <a:extLst>
                    <a:ext uri="{9D8B030D-6E8A-4147-A177-3AD203B41FA5}">
                      <a16:colId xmlns:a16="http://schemas.microsoft.com/office/drawing/2014/main" val="4082491960"/>
                    </a:ext>
                  </a:extLst>
                </a:gridCol>
                <a:gridCol w="1163264">
                  <a:extLst>
                    <a:ext uri="{9D8B030D-6E8A-4147-A177-3AD203B41FA5}">
                      <a16:colId xmlns:a16="http://schemas.microsoft.com/office/drawing/2014/main" val="3572851955"/>
                    </a:ext>
                  </a:extLst>
                </a:gridCol>
                <a:gridCol w="1128298">
                  <a:extLst>
                    <a:ext uri="{9D8B030D-6E8A-4147-A177-3AD203B41FA5}">
                      <a16:colId xmlns:a16="http://schemas.microsoft.com/office/drawing/2014/main" val="318312902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97896585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482680370"/>
                    </a:ext>
                  </a:extLst>
                </a:gridCol>
                <a:gridCol w="1930270">
                  <a:extLst>
                    <a:ext uri="{9D8B030D-6E8A-4147-A177-3AD203B41FA5}">
                      <a16:colId xmlns:a16="http://schemas.microsoft.com/office/drawing/2014/main" val="31313949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SQL Server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Edition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Azure SQL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Azure SQL MI –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Azure SQL MI – </a:t>
                      </a:r>
                      <a:r>
                        <a:rPr lang="en-US" sz="2400" dirty="0" err="1"/>
                        <a:t>AutD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Compatibility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639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Optimized Locking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605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Availability Group Parallel Redo Thread Pool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12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System page latch (GAM and SGAM) concurrency enhancements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Yes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Yes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-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622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Buffer pool parallel scan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662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Accelerated Database Recovery (ADR) enhancements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730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Stack dumps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n-US" sz="2400" dirty="0"/>
                        <a:t> Multi-threaded, parallel 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206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0078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E49508-95F9-2F4A-A728-68FCD2EF7B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8750" y="25400"/>
            <a:ext cx="12033250" cy="1143000"/>
          </a:xfrm>
        </p:spPr>
        <p:txBody>
          <a:bodyPr>
            <a:normAutofit/>
          </a:bodyPr>
          <a:lstStyle/>
          <a:p>
            <a:r>
              <a:rPr lang="en-US" dirty="0"/>
              <a:t>Intelligent query processing (IQP) and Query Store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76A6A73-0D4A-8B11-5926-C32DC57B7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279191"/>
              </p:ext>
            </p:extLst>
          </p:nvPr>
        </p:nvGraphicFramePr>
        <p:xfrm>
          <a:off x="84523" y="1180573"/>
          <a:ext cx="12033195" cy="53949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213157">
                  <a:extLst>
                    <a:ext uri="{9D8B030D-6E8A-4147-A177-3AD203B41FA5}">
                      <a16:colId xmlns:a16="http://schemas.microsoft.com/office/drawing/2014/main" val="2957349378"/>
                    </a:ext>
                  </a:extLst>
                </a:gridCol>
                <a:gridCol w="996696">
                  <a:extLst>
                    <a:ext uri="{9D8B030D-6E8A-4147-A177-3AD203B41FA5}">
                      <a16:colId xmlns:a16="http://schemas.microsoft.com/office/drawing/2014/main" val="4082491960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519780249"/>
                    </a:ext>
                  </a:extLst>
                </a:gridCol>
                <a:gridCol w="1133856">
                  <a:extLst>
                    <a:ext uri="{9D8B030D-6E8A-4147-A177-3AD203B41FA5}">
                      <a16:colId xmlns:a16="http://schemas.microsoft.com/office/drawing/2014/main" val="2475275127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40831480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117324270"/>
                    </a:ext>
                  </a:extLst>
                </a:gridCol>
                <a:gridCol w="1894726">
                  <a:extLst>
                    <a:ext uri="{9D8B030D-6E8A-4147-A177-3AD203B41FA5}">
                      <a16:colId xmlns:a16="http://schemas.microsoft.com/office/drawing/2014/main" val="5007405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SQL Server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Azure SQL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Azure SQL MI – 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Azure SQL MI – </a:t>
                      </a:r>
                      <a:r>
                        <a:rPr lang="en-US" sz="2400" dirty="0" err="1"/>
                        <a:t>AutD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Compatibility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639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Parameter Sensitive Plan optimization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772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Memory Grant Feedback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n-US" sz="2400" dirty="0"/>
                        <a:t> Persistence and Percentile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Enterprise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Partially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150+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539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Cardinality estimator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Enterprise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876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Degree of parallelism (DOP) feedback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Enterprise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26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Automatic plan correction enhancements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Enterprise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023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Query Store Hints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252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34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550" y="53975"/>
            <a:ext cx="11618913" cy="1143000"/>
          </a:xfrm>
        </p:spPr>
        <p:txBody>
          <a:bodyPr>
            <a:normAutofit/>
          </a:bodyPr>
          <a:lstStyle/>
          <a:p>
            <a:r>
              <a:rPr lang="en-US" dirty="0"/>
              <a:t>Optimized Locking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643066"/>
              </p:ext>
            </p:extLst>
          </p:nvPr>
        </p:nvGraphicFramePr>
        <p:xfrm>
          <a:off x="261257" y="1151696"/>
          <a:ext cx="11741204" cy="45084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275245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465959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44092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793672">
                <a:tc>
                  <a:txBody>
                    <a:bodyPr/>
                    <a:lstStyle/>
                    <a:p>
                      <a:r>
                        <a:rPr lang="en-US" sz="2400" dirty="0"/>
                        <a:t>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“Lock escalation is the process of converting many fine-grained locks (such as row or page locks) to table locks. SQL Server dynamically determines when to do lock escalation.”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33480"/>
                  </a:ext>
                </a:extLst>
              </a:tr>
              <a:tr h="466792">
                <a:tc>
                  <a:txBody>
                    <a:bodyPr/>
                    <a:lstStyle/>
                    <a:p>
                      <a:r>
                        <a:rPr lang="en-US" sz="2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When SQL Server escalates to a table lock, it will block other transactions.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1207008"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With Optimized Locking, a lock is placed on the Transaction ID (TID) and held until the end of the transaction, while row locks are released after each row is updated.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895"/>
                  </a:ext>
                </a:extLst>
              </a:tr>
              <a:tr h="535802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Out of the box in Azure SQL Database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Will be part of SQL Server </a:t>
                      </a:r>
                      <a:r>
                        <a:rPr lang="en-US" sz="2400" dirty="0" err="1"/>
                        <a:t>vNext</a:t>
                      </a:r>
                      <a:r>
                        <a:rPr lang="en-US" sz="2400" dirty="0"/>
                        <a:t> – Requires Accelerated Database Recovery to be enabled – There will also be a database option to enable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88752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92AB2A-FC40-460E-0273-907342AE4507}"/>
              </a:ext>
            </a:extLst>
          </p:cNvPr>
          <p:cNvSpPr txBox="1"/>
          <p:nvPr/>
        </p:nvSpPr>
        <p:spPr>
          <a:xfrm>
            <a:off x="5551555" y="6438709"/>
            <a:ext cx="1033727" cy="379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66" b="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79408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9550" y="39688"/>
            <a:ext cx="11010900" cy="1143000"/>
          </a:xfrm>
        </p:spPr>
        <p:txBody>
          <a:bodyPr>
            <a:normAutofit/>
          </a:bodyPr>
          <a:lstStyle/>
          <a:p>
            <a:r>
              <a:rPr lang="en-US" dirty="0"/>
              <a:t>Availability Group Parallel Redo Thread Pool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24197"/>
              </p:ext>
            </p:extLst>
          </p:nvPr>
        </p:nvGraphicFramePr>
        <p:xfrm>
          <a:off x="261257" y="1151696"/>
          <a:ext cx="11741204" cy="55778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275245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465959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440929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793672">
                <a:tc>
                  <a:txBody>
                    <a:bodyPr/>
                    <a:lstStyle/>
                    <a:p>
                      <a:r>
                        <a:rPr lang="en-US" sz="2400" dirty="0"/>
                        <a:t>Background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 SQL Server 2016, parallel redo was introduced to enhance redo performance for availability groups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33480"/>
                  </a:ext>
                </a:extLst>
              </a:tr>
              <a:tr h="1851902">
                <a:tc>
                  <a:txBody>
                    <a:bodyPr/>
                    <a:lstStyle/>
                    <a:p>
                      <a:r>
                        <a:rPr lang="en-US" sz="24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“A SQL Server instance uses up to 100 threads for parallel redo for secondary replicas. Each database uses up to one-half of the total number of CPU cores, but not more than 16 threads per database. </a:t>
                      </a: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If the total number of required threads for a single instance exceeds 100, SQL Server uses a single redo thread for every remaining database.</a:t>
                      </a:r>
                      <a:r>
                        <a:rPr lang="en-US" sz="2400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  <a:tr h="1499159">
                <a:tc>
                  <a:txBody>
                    <a:bodyPr/>
                    <a:lstStyle/>
                    <a:p>
                      <a:r>
                        <a:rPr lang="en-US" sz="2400" dirty="0"/>
                        <a:t>Solution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 Server 2022 introduces an instance-level shared thread pool for parallel redo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threads are dynamically assigned to the databases, based on the amount of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59895"/>
                  </a:ext>
                </a:extLst>
              </a:tr>
              <a:tr h="535802">
                <a:tc>
                  <a:txBody>
                    <a:bodyPr/>
                    <a:lstStyle/>
                    <a:p>
                      <a:r>
                        <a:rPr lang="en-US" sz="2400" dirty="0"/>
                        <a:t>How to get 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Out of the box in SQL Server 2022, Azure SQL Database and Azure SQL Managed Instance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887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746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8FA0A-CCBC-0756-4F75-DDE0B46574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82563"/>
            <a:ext cx="11010900" cy="1143000"/>
          </a:xfrm>
        </p:spPr>
        <p:txBody>
          <a:bodyPr>
            <a:normAutofit/>
          </a:bodyPr>
          <a:lstStyle/>
          <a:p>
            <a:r>
              <a:rPr lang="en-US" dirty="0"/>
              <a:t>Availability Group Parallel Redo Thread Pool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97362C-4F4D-82CA-0D59-6975967B43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633712"/>
              </p:ext>
            </p:extLst>
          </p:nvPr>
        </p:nvGraphicFramePr>
        <p:xfrm>
          <a:off x="192101" y="1475871"/>
          <a:ext cx="11764255" cy="366495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220686">
                  <a:extLst>
                    <a:ext uri="{9D8B030D-6E8A-4147-A177-3AD203B41FA5}">
                      <a16:colId xmlns:a16="http://schemas.microsoft.com/office/drawing/2014/main" val="889373758"/>
                    </a:ext>
                  </a:extLst>
                </a:gridCol>
                <a:gridCol w="9543569">
                  <a:extLst>
                    <a:ext uri="{9D8B030D-6E8A-4147-A177-3AD203B41FA5}">
                      <a16:colId xmlns:a16="http://schemas.microsoft.com/office/drawing/2014/main" val="2172995239"/>
                    </a:ext>
                  </a:extLst>
                </a:gridCol>
              </a:tblGrid>
              <a:tr h="364565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3591"/>
                  </a:ext>
                </a:extLst>
              </a:tr>
              <a:tr h="2278533">
                <a:tc>
                  <a:txBody>
                    <a:bodyPr/>
                    <a:lstStyle/>
                    <a:p>
                      <a:r>
                        <a:rPr lang="en-US" sz="2400" dirty="0"/>
                        <a:t>Troubleshooting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Here is a script to check the number of redo threads on </a:t>
                      </a:r>
                      <a:r>
                        <a:rPr lang="en-US" sz="2400"/>
                        <a:t>a secondary replica:</a:t>
                      </a:r>
                      <a:br>
                        <a:rPr lang="en-US" sz="2400" dirty="0"/>
                      </a:br>
                      <a:r>
                        <a:rPr lang="en-US" sz="2400" dirty="0">
                          <a:solidFill>
                            <a:srgbClr val="2F6ED7"/>
                          </a:solidFill>
                        </a:rPr>
                        <a:t>SELECT DB_NAME(database_id) AS database_name, COUNT(*) AS number_of_redo_threads</a:t>
                      </a:r>
                    </a:p>
                    <a:p>
                      <a:r>
                        <a:rPr lang="en-US" sz="2400" dirty="0">
                          <a:solidFill>
                            <a:srgbClr val="2F6ED7"/>
                          </a:solidFill>
                        </a:rPr>
                        <a:t>FROM sys.dm_exec_requests</a:t>
                      </a:r>
                    </a:p>
                    <a:p>
                      <a:r>
                        <a:rPr lang="en-US" sz="2400" dirty="0">
                          <a:solidFill>
                            <a:srgbClr val="2F6ED7"/>
                          </a:solidFill>
                        </a:rPr>
                        <a:t>WHERE command = 'PARALLEL REDO TASK'</a:t>
                      </a:r>
                    </a:p>
                    <a:p>
                      <a:r>
                        <a:rPr lang="en-US" sz="2400" dirty="0">
                          <a:solidFill>
                            <a:srgbClr val="2F6ED7"/>
                          </a:solidFill>
                        </a:rPr>
                        <a:t>GROUP BY DB_NAME(database_id)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033480"/>
                  </a:ext>
                </a:extLst>
              </a:tr>
              <a:tr h="921758">
                <a:tc>
                  <a:txBody>
                    <a:bodyPr/>
                    <a:lstStyle/>
                    <a:p>
                      <a:r>
                        <a:rPr lang="en-US" sz="2400" dirty="0"/>
                        <a:t>Real-world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On a server with 144 logical cores, the number of redo threads per database is varying between 1 and 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409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98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B0E7-0145-7949-6A98-5CEB46B97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CC581-B41A-D437-0A1E-2B5949FEE7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5275" y="127000"/>
            <a:ext cx="11449050" cy="1131888"/>
          </a:xfrm>
        </p:spPr>
        <p:txBody>
          <a:bodyPr>
            <a:normAutofit/>
          </a:bodyPr>
          <a:lstStyle/>
          <a:p>
            <a:r>
              <a:rPr lang="en-US" dirty="0"/>
              <a:t>Availability Group Parallel Redo Thread Pool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156A07-9436-DD23-62F4-0F647C375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280160"/>
            <a:ext cx="10287000" cy="1825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3461D8-C057-9C52-EF8A-FB42BA3D5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3072984"/>
            <a:ext cx="10321290" cy="18173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A7DB90-86A5-9983-A53E-CADDC38E4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4880950"/>
            <a:ext cx="10295573" cy="1843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96A88D-D947-16BC-B619-7A822D73C580}"/>
              </a:ext>
            </a:extLst>
          </p:cNvPr>
          <p:cNvSpPr txBox="1"/>
          <p:nvPr/>
        </p:nvSpPr>
        <p:spPr>
          <a:xfrm>
            <a:off x="10698480" y="2103120"/>
            <a:ext cx="1331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04C86D-4967-8291-BB25-90E7F68D0F55}"/>
              </a:ext>
            </a:extLst>
          </p:cNvPr>
          <p:cNvSpPr txBox="1"/>
          <p:nvPr/>
        </p:nvSpPr>
        <p:spPr>
          <a:xfrm>
            <a:off x="10698480" y="3851304"/>
            <a:ext cx="1331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63829-3780-A538-1B62-C42042054789}"/>
              </a:ext>
            </a:extLst>
          </p:cNvPr>
          <p:cNvSpPr txBox="1"/>
          <p:nvPr/>
        </p:nvSpPr>
        <p:spPr>
          <a:xfrm>
            <a:off x="10698480" y="5709067"/>
            <a:ext cx="1331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Database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C092E9-CAAC-38D7-99B8-74BEDCA6C4A6}"/>
              </a:ext>
            </a:extLst>
          </p:cNvPr>
          <p:cNvSpPr txBox="1"/>
          <p:nvPr/>
        </p:nvSpPr>
        <p:spPr>
          <a:xfrm rot="16200000">
            <a:off x="-640080" y="3878251"/>
            <a:ext cx="1692152" cy="251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latin typeface="Segoe UI" panose="020B0502040204020203" pitchFamily="34" charset="0"/>
                <a:cs typeface="Segoe UI" panose="020B0502040204020203" pitchFamily="34" charset="0"/>
              </a:rPr>
              <a:t>Number of redo threads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3C9F5-49DC-D3CB-9729-4858998C1374}"/>
              </a:ext>
            </a:extLst>
          </p:cNvPr>
          <p:cNvSpPr txBox="1"/>
          <p:nvPr/>
        </p:nvSpPr>
        <p:spPr>
          <a:xfrm rot="16200000">
            <a:off x="-640080" y="2103120"/>
            <a:ext cx="1692152" cy="251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latin typeface="Segoe UI" panose="020B0502040204020203" pitchFamily="34" charset="0"/>
                <a:cs typeface="Segoe UI" panose="020B0502040204020203" pitchFamily="34" charset="0"/>
              </a:rPr>
              <a:t>Number of redo threads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638B1-C91C-B69F-511B-828A8EFC9826}"/>
              </a:ext>
            </a:extLst>
          </p:cNvPr>
          <p:cNvSpPr txBox="1"/>
          <p:nvPr/>
        </p:nvSpPr>
        <p:spPr>
          <a:xfrm rot="16200000">
            <a:off x="-640080" y="5622472"/>
            <a:ext cx="1692152" cy="251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>
                <a:latin typeface="Segoe UI" panose="020B0502040204020203" pitchFamily="34" charset="0"/>
                <a:cs typeface="Segoe UI" panose="020B0502040204020203" pitchFamily="34" charset="0"/>
              </a:rPr>
              <a:t>Number of redo threads</a:t>
            </a:r>
          </a:p>
        </p:txBody>
      </p:sp>
    </p:spTree>
    <p:extLst>
      <p:ext uri="{BB962C8B-B14F-4D97-AF65-F5344CB8AC3E}">
        <p14:creationId xmlns:p14="http://schemas.microsoft.com/office/powerpoint/2010/main" val="2866601038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2">
      <a:majorFont>
        <a:latin typeface="Figtree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SQLServerGeeks-Summi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00000"/>
      </a:accent1>
      <a:accent2>
        <a:srgbClr val="0070C0"/>
      </a:accent2>
      <a:accent3>
        <a:srgbClr val="FC8604"/>
      </a:accent3>
      <a:accent4>
        <a:srgbClr val="92CDDC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25606</TotalTime>
  <Words>2765</Words>
  <Application>Microsoft Office PowerPoint</Application>
  <PresentationFormat>Widescreen</PresentationFormat>
  <Paragraphs>374</Paragraphs>
  <Slides>32</Slides>
  <Notes>8</Notes>
  <HiddenSlides>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IBM Plex Sans</vt:lpstr>
      <vt:lpstr>IBM Plex Sans SemiBold</vt:lpstr>
      <vt:lpstr>Arial</vt:lpstr>
      <vt:lpstr>Calibri</vt:lpstr>
      <vt:lpstr>Segoe UI</vt:lpstr>
      <vt:lpstr>Roboto Regular</vt:lpstr>
      <vt:lpstr>Roboto Bold</vt:lpstr>
      <vt:lpstr>IBM Plex Sans Text</vt:lpstr>
      <vt:lpstr>IBM Plex Sans Medium</vt:lpstr>
      <vt:lpstr>Figtree</vt:lpstr>
      <vt:lpstr>Roboto</vt:lpstr>
      <vt:lpstr>PPT-mal_NIC</vt:lpstr>
      <vt:lpstr>Office Theme</vt:lpstr>
      <vt:lpstr>PowerPoint Presentation</vt:lpstr>
      <vt:lpstr>The Latest Performance Innovations in SQL Server On-Premises and in the Cloud</vt:lpstr>
      <vt:lpstr>Ola Hallengren</vt:lpstr>
      <vt:lpstr>Database Engine Performance Enhancements </vt:lpstr>
      <vt:lpstr>Intelligent query processing (IQP) and Query Store</vt:lpstr>
      <vt:lpstr>Optimized Locking</vt:lpstr>
      <vt:lpstr>Availability Group Parallel Redo Thread Pool</vt:lpstr>
      <vt:lpstr>Availability Group Parallel Redo Thread Pool</vt:lpstr>
      <vt:lpstr>Availability Group Parallel Redo Thread Pool</vt:lpstr>
      <vt:lpstr>System page latch (GAM and SGAM) concurrency enhancements</vt:lpstr>
      <vt:lpstr>Buffer pool parallel scans</vt:lpstr>
      <vt:lpstr>Accelerated Database Recovery (ADR) enhancements</vt:lpstr>
      <vt:lpstr>Accelerated Database Recovery (ADR) enhancements</vt:lpstr>
      <vt:lpstr>Stack dumps – Multi-threaded, parallel compression</vt:lpstr>
      <vt:lpstr>Parameter Sensitive Plan optimization (PSP)</vt:lpstr>
      <vt:lpstr>Parameter Sensitive Plan optimization (PSP)</vt:lpstr>
      <vt:lpstr>Parameter Sensitive Plan optimization (PSP)</vt:lpstr>
      <vt:lpstr>PSP and Query Store - One query from the application</vt:lpstr>
      <vt:lpstr>Query Store Hints</vt:lpstr>
      <vt:lpstr>Query Store Hints</vt:lpstr>
      <vt:lpstr>Query Store Hints in Actual Execution Plans</vt:lpstr>
      <vt:lpstr>Memory Grant Feedback – Persistence and Percentile</vt:lpstr>
      <vt:lpstr>Memory Grant Feedback – A closer look at Percentile </vt:lpstr>
      <vt:lpstr>Memory Grant Feedback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Automatic Plan Correction</vt:lpstr>
      <vt:lpstr>Automatic Plan Correction Enhancements</vt:lpstr>
      <vt:lpstr>Thank you!</vt:lpstr>
    </vt:vector>
  </TitlesOfParts>
  <Manager/>
  <Company>RedGate Software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Tom Russell</dc:creator>
  <cp:keywords/>
  <dc:description/>
  <cp:lastModifiedBy>Ola Hallengren</cp:lastModifiedBy>
  <cp:revision>1158</cp:revision>
  <cp:lastPrinted>2015-12-02T11:41:23Z</cp:lastPrinted>
  <dcterms:created xsi:type="dcterms:W3CDTF">2015-11-25T13:50:45Z</dcterms:created>
  <dcterms:modified xsi:type="dcterms:W3CDTF">2024-11-14T20:56:42Z</dcterms:modified>
  <cp:category/>
</cp:coreProperties>
</file>